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7102475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AC29F-FE1D-4AEA-89CC-669C4903A968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10763-97B5-4DB2-B150-E16A65974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8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0763-97B5-4DB2-B150-E16A65974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26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CF53-EE6E-4141-BF03-113D93BC3BB1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5C9-FE4B-4D17-AECF-C8F293B6C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08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CF53-EE6E-4141-BF03-113D93BC3BB1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5C9-FE4B-4D17-AECF-C8F293B6C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97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CF53-EE6E-4141-BF03-113D93BC3BB1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5C9-FE4B-4D17-AECF-C8F293B6C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43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CF53-EE6E-4141-BF03-113D93BC3BB1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5C9-FE4B-4D17-AECF-C8F293B6C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70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CF53-EE6E-4141-BF03-113D93BC3BB1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5C9-FE4B-4D17-AECF-C8F293B6C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74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CF53-EE6E-4141-BF03-113D93BC3BB1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5C9-FE4B-4D17-AECF-C8F293B6C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45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CF53-EE6E-4141-BF03-113D93BC3BB1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5C9-FE4B-4D17-AECF-C8F293B6C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6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CF53-EE6E-4141-BF03-113D93BC3BB1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5C9-FE4B-4D17-AECF-C8F293B6C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8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CF53-EE6E-4141-BF03-113D93BC3BB1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5C9-FE4B-4D17-AECF-C8F293B6C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88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CF53-EE6E-4141-BF03-113D93BC3BB1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5C9-FE4B-4D17-AECF-C8F293B6C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59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CF53-EE6E-4141-BF03-113D93BC3BB1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5C9-FE4B-4D17-AECF-C8F293B6C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35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2CF53-EE6E-4141-BF03-113D93BC3BB1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FD5C9-FE4B-4D17-AECF-C8F293B6C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60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44" y="1068450"/>
            <a:ext cx="1105157" cy="387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7463" y="77618"/>
            <a:ext cx="9161463" cy="708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79388" y="-26988"/>
            <a:ext cx="2862783" cy="47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58850"/>
            <a:r>
              <a:rPr lang="fr-FR" sz="2800" b="1" dirty="0" err="1">
                <a:solidFill>
                  <a:schemeClr val="bg1"/>
                </a:solidFill>
              </a:rPr>
              <a:t>Sikasil</a:t>
            </a:r>
            <a:r>
              <a:rPr lang="en-US" sz="2800" b="1" baseline="30000" dirty="0">
                <a:solidFill>
                  <a:schemeClr val="bg1"/>
                </a:solidFill>
                <a:cs typeface="Arial" charset="0"/>
              </a:rPr>
              <a:t>® </a:t>
            </a:r>
            <a:r>
              <a:rPr lang="fr-FR" sz="2800" b="1" dirty="0">
                <a:solidFill>
                  <a:schemeClr val="bg1"/>
                </a:solidFill>
              </a:rPr>
              <a:t>SG-20</a:t>
            </a:r>
            <a:endParaRPr lang="fr-FR" sz="2800" b="1" i="1" dirty="0">
              <a:solidFill>
                <a:schemeClr val="bg1"/>
              </a:solidFill>
            </a:endParaRP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81738" y="828034"/>
            <a:ext cx="8594718" cy="85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59" tIns="43630" rIns="87259" bIns="43630">
            <a:spAutoFit/>
          </a:bodyPr>
          <a:lstStyle>
            <a:lvl1pPr defTabSz="873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>
                <a:latin typeface="Calibri" pitchFamily="34" charset="0"/>
                <a:cs typeface="Calibri" pitchFamily="34" charset="0"/>
              </a:rPr>
              <a:t>Collage et étanchéité de vitrages organiques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et minérales: 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PC et PMMA type Plexiglass®, </a:t>
            </a:r>
            <a:r>
              <a:rPr lang="fr-FR" sz="1600" dirty="0" err="1">
                <a:latin typeface="Calibri" pitchFamily="34" charset="0"/>
                <a:cs typeface="Calibri" pitchFamily="34" charset="0"/>
              </a:rPr>
              <a:t>Altuglass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®, </a:t>
            </a:r>
            <a:r>
              <a:rPr lang="fr-FR" sz="1600" dirty="0" err="1">
                <a:latin typeface="Calibri" pitchFamily="34" charset="0"/>
                <a:cs typeface="Calibri" pitchFamily="34" charset="0"/>
              </a:rPr>
              <a:t>Lexan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®</a:t>
            </a:r>
          </a:p>
          <a:p>
            <a:pPr eaLnBrk="1" hangingPunct="1"/>
            <a:r>
              <a:rPr lang="fr-FR" sz="1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Joint de finition extérieur</a:t>
            </a:r>
            <a:endParaRPr lang="fr-FR" sz="16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125" name="Text Box 147"/>
          <p:cNvSpPr txBox="1">
            <a:spLocks noChangeArrowheads="1"/>
          </p:cNvSpPr>
          <p:nvPr/>
        </p:nvSpPr>
        <p:spPr bwMode="auto">
          <a:xfrm>
            <a:off x="170509" y="448014"/>
            <a:ext cx="48974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Mastic silicone neutre à hautes performances</a:t>
            </a:r>
          </a:p>
        </p:txBody>
      </p:sp>
      <p:pic>
        <p:nvPicPr>
          <p:cNvPr id="5126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02350"/>
            <a:ext cx="14097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e 2"/>
          <p:cNvGrpSpPr>
            <a:grpSpLocks/>
          </p:cNvGrpSpPr>
          <p:nvPr/>
        </p:nvGrpSpPr>
        <p:grpSpPr bwMode="auto">
          <a:xfrm>
            <a:off x="2664023" y="4590865"/>
            <a:ext cx="4265860" cy="2307385"/>
            <a:chOff x="1405021" y="3532503"/>
            <a:chExt cx="4602826" cy="2712167"/>
          </a:xfrm>
        </p:grpSpPr>
        <p:grpSp>
          <p:nvGrpSpPr>
            <p:cNvPr id="25" name="Groupe 1"/>
            <p:cNvGrpSpPr>
              <a:grpSpLocks/>
            </p:cNvGrpSpPr>
            <p:nvPr/>
          </p:nvGrpSpPr>
          <p:grpSpPr bwMode="auto">
            <a:xfrm>
              <a:off x="1405021" y="3532503"/>
              <a:ext cx="4351251" cy="2467683"/>
              <a:chOff x="685636" y="3532503"/>
              <a:chExt cx="4351251" cy="2467683"/>
            </a:xfrm>
          </p:grpSpPr>
          <p:sp>
            <p:nvSpPr>
              <p:cNvPr id="27" name="Rectangle à coins arrondis 26"/>
              <p:cNvSpPr/>
              <p:nvPr/>
            </p:nvSpPr>
            <p:spPr>
              <a:xfrm>
                <a:off x="685636" y="3532503"/>
                <a:ext cx="4351251" cy="2467683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1143591" y="3563752"/>
                <a:ext cx="2826415" cy="369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Préparation de surface </a:t>
                </a:r>
                <a:r>
                  <a:rPr lang="fr-FR" b="1" dirty="0">
                    <a:solidFill>
                      <a:srgbClr val="FF0000"/>
                    </a:solidFill>
                  </a:rPr>
                  <a:t>:</a:t>
                </a:r>
              </a:p>
            </p:txBody>
          </p:sp>
        </p:grp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1532624" y="3603752"/>
              <a:ext cx="4475223" cy="2640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C8C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3409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3409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3409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3409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3409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09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09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09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09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FDBD27"/>
                </a:buClr>
              </a:pPr>
              <a:endParaRPr lang="fr-FR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endParaRPr>
            </a:p>
            <a:p>
              <a:pPr marL="285750" indent="-285750" eaLnBrk="1" hangingPunct="1">
                <a:buClr>
                  <a:srgbClr val="FDBD27"/>
                </a:buClr>
                <a:buFont typeface="Wingdings"/>
                <a:buChar char="Ü"/>
              </a:pPr>
              <a:r>
                <a:rPr lang="fr-FR" sz="1400" dirty="0" smtClean="0">
                  <a:latin typeface="Calibri" pitchFamily="34" charset="0"/>
                  <a:cs typeface="Calibri" pitchFamily="34" charset="0"/>
                  <a:sym typeface="Wingdings" pitchFamily="2" charset="2"/>
                </a:rPr>
                <a:t>Bois, polyester  coté fibres, gel-</a:t>
              </a:r>
              <a:r>
                <a:rPr lang="fr-FR" sz="1400" dirty="0" err="1" smtClean="0">
                  <a:latin typeface="Calibri" pitchFamily="34" charset="0"/>
                  <a:cs typeface="Calibri" pitchFamily="34" charset="0"/>
                  <a:sym typeface="Wingdings" pitchFamily="2" charset="2"/>
                </a:rPr>
                <a:t>coat</a:t>
              </a:r>
              <a:r>
                <a:rPr lang="fr-FR" sz="1400" dirty="0" smtClean="0">
                  <a:latin typeface="Calibri" pitchFamily="34" charset="0"/>
                  <a:cs typeface="Calibri" pitchFamily="34" charset="0"/>
                  <a:sym typeface="Wingdings" pitchFamily="2" charset="2"/>
                </a:rPr>
                <a:t> (si abimé)  : </a:t>
              </a:r>
              <a:r>
                <a:rPr lang="de-CH" sz="1400" dirty="0" smtClean="0">
                  <a:latin typeface="Calibri" pitchFamily="34" charset="0"/>
                  <a:cs typeface="Calibri" pitchFamily="34" charset="0"/>
                </a:rPr>
                <a:t>Sika</a:t>
              </a:r>
              <a:r>
                <a:rPr lang="de-CH" sz="1400" baseline="30000" dirty="0" smtClean="0">
                  <a:latin typeface="Calibri" pitchFamily="34" charset="0"/>
                  <a:cs typeface="Calibri" pitchFamily="34" charset="0"/>
                </a:rPr>
                <a:t>®</a:t>
              </a:r>
              <a:r>
                <a:rPr lang="de-CH" sz="1400" dirty="0" smtClean="0">
                  <a:latin typeface="Calibri" pitchFamily="34" charset="0"/>
                  <a:cs typeface="Calibri" pitchFamily="34" charset="0"/>
                </a:rPr>
                <a:t>Aktivator-205 + </a:t>
              </a:r>
              <a:r>
                <a:rPr lang="de-CH" sz="1400" dirty="0" err="1" smtClean="0">
                  <a:latin typeface="Calibri" pitchFamily="34" charset="0"/>
                  <a:cs typeface="Calibri" pitchFamily="34" charset="0"/>
                </a:rPr>
                <a:t>SikaMultiprimer</a:t>
              </a:r>
              <a:r>
                <a:rPr lang="de-CH" sz="1400" baseline="30000" dirty="0" err="1" smtClean="0">
                  <a:latin typeface="Calibri" pitchFamily="34" charset="0"/>
                  <a:cs typeface="Calibri" pitchFamily="34" charset="0"/>
                </a:rPr>
                <a:t>®</a:t>
              </a:r>
              <a:r>
                <a:rPr lang="de-CH" sz="1400" dirty="0" err="1" smtClean="0">
                  <a:latin typeface="Calibri" pitchFamily="34" charset="0"/>
                  <a:cs typeface="Calibri" pitchFamily="34" charset="0"/>
                </a:rPr>
                <a:t>Marine</a:t>
              </a:r>
              <a:endParaRPr lang="de-CH" sz="1400" dirty="0" smtClean="0">
                <a:latin typeface="Calibri" pitchFamily="34" charset="0"/>
                <a:cs typeface="Calibri" pitchFamily="34" charset="0"/>
              </a:endParaRPr>
            </a:p>
            <a:p>
              <a:pPr eaLnBrk="1" hangingPunct="1">
                <a:buClr>
                  <a:srgbClr val="FDBD27"/>
                </a:buClr>
              </a:pPr>
              <a:endParaRPr lang="fr-FR" sz="1400" dirty="0" smtClean="0">
                <a:latin typeface="Calibri" pitchFamily="34" charset="0"/>
                <a:cs typeface="Calibri" pitchFamily="34" charset="0"/>
              </a:endParaRPr>
            </a:p>
            <a:p>
              <a:pPr marL="285750" indent="-285750" eaLnBrk="1" hangingPunct="1">
                <a:buClr>
                  <a:srgbClr val="FDBD27"/>
                </a:buClr>
                <a:buFont typeface="Wingdings"/>
                <a:buChar char="Ü"/>
              </a:pPr>
              <a:r>
                <a:rPr lang="de-CH" sz="1400" dirty="0" smtClean="0">
                  <a:latin typeface="Calibri" pitchFamily="34" charset="0"/>
                  <a:cs typeface="Calibri" pitchFamily="34" charset="0"/>
                </a:rPr>
                <a:t>Vitrage, </a:t>
              </a:r>
              <a:r>
                <a:rPr lang="de-CH" sz="1400" dirty="0" err="1" smtClean="0">
                  <a:latin typeface="Calibri" pitchFamily="34" charset="0"/>
                  <a:cs typeface="Calibri" pitchFamily="34" charset="0"/>
                </a:rPr>
                <a:t>peinture</a:t>
              </a:r>
              <a:r>
                <a:rPr lang="de-CH" sz="1400" dirty="0" smtClean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de-CH" sz="1400" dirty="0" err="1" smtClean="0">
                  <a:latin typeface="Calibri" pitchFamily="34" charset="0"/>
                  <a:cs typeface="Calibri" pitchFamily="34" charset="0"/>
                </a:rPr>
                <a:t>métaux</a:t>
              </a:r>
              <a:r>
                <a:rPr lang="de-CH" sz="1400" dirty="0" smtClean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de-CH" sz="1400" dirty="0" err="1" smtClean="0">
                  <a:latin typeface="Calibri" pitchFamily="34" charset="0"/>
                  <a:cs typeface="Calibri" pitchFamily="34" charset="0"/>
                </a:rPr>
                <a:t>plastique</a:t>
              </a:r>
              <a:r>
                <a:rPr lang="de-CH" sz="1400" dirty="0" smtClean="0">
                  <a:latin typeface="Calibri" pitchFamily="34" charset="0"/>
                  <a:cs typeface="Calibri" pitchFamily="34" charset="0"/>
                </a:rPr>
                <a:t>, … : Scotch-Brite + Sika</a:t>
              </a:r>
              <a:r>
                <a:rPr lang="de-CH" sz="1400" baseline="30000" dirty="0" smtClean="0">
                  <a:latin typeface="Calibri" pitchFamily="34" charset="0"/>
                  <a:cs typeface="Calibri" pitchFamily="34" charset="0"/>
                </a:rPr>
                <a:t>®</a:t>
              </a:r>
              <a:r>
                <a:rPr lang="de-CH" sz="1400" dirty="0" smtClean="0">
                  <a:latin typeface="Calibri" pitchFamily="34" charset="0"/>
                  <a:cs typeface="Calibri" pitchFamily="34" charset="0"/>
                </a:rPr>
                <a:t>Aktivator-205</a:t>
              </a:r>
            </a:p>
            <a:p>
              <a:pPr marL="285750" indent="-285750" eaLnBrk="1" hangingPunct="1">
                <a:buClr>
                  <a:srgbClr val="FDBD27"/>
                </a:buClr>
                <a:buFont typeface="Wingdings"/>
                <a:buChar char="Ü"/>
              </a:pPr>
              <a:endParaRPr lang="de-CH" sz="1400" dirty="0" smtClean="0">
                <a:latin typeface="Calibri" pitchFamily="34" charset="0"/>
                <a:cs typeface="Calibri" pitchFamily="34" charset="0"/>
              </a:endParaRPr>
            </a:p>
            <a:p>
              <a:pPr marL="285750" indent="-285750" eaLnBrk="1" hangingPunct="1">
                <a:buClr>
                  <a:srgbClr val="FDBD27"/>
                </a:buClr>
                <a:buFont typeface="Wingdings"/>
                <a:buChar char="Ü"/>
              </a:pPr>
              <a:r>
                <a:rPr lang="de-CH" sz="1400" dirty="0" smtClean="0">
                  <a:latin typeface="Calibri" pitchFamily="34" charset="0"/>
                  <a:cs typeface="Calibri" pitchFamily="34" charset="0"/>
                </a:rPr>
                <a:t>ATTENTION : </a:t>
              </a:r>
              <a:r>
                <a:rPr lang="de-CH" sz="1400" dirty="0" err="1" smtClean="0">
                  <a:latin typeface="Calibri" pitchFamily="34" charset="0"/>
                  <a:cs typeface="Calibri" pitchFamily="34" charset="0"/>
                </a:rPr>
                <a:t>Temps</a:t>
              </a:r>
              <a:r>
                <a:rPr lang="de-CH" sz="14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CH" sz="1400" dirty="0" err="1" smtClean="0">
                  <a:latin typeface="Calibri" pitchFamily="34" charset="0"/>
                  <a:cs typeface="Calibri" pitchFamily="34" charset="0"/>
                </a:rPr>
                <a:t>ouvert</a:t>
              </a:r>
              <a:r>
                <a:rPr lang="de-CH" sz="1400" dirty="0" smtClean="0">
                  <a:latin typeface="Calibri" pitchFamily="34" charset="0"/>
                  <a:cs typeface="Calibri" pitchFamily="34" charset="0"/>
                </a:rPr>
                <a:t> de 20 </a:t>
              </a:r>
              <a:r>
                <a:rPr lang="de-CH" sz="1400" dirty="0" err="1" smtClean="0">
                  <a:latin typeface="Calibri" pitchFamily="34" charset="0"/>
                  <a:cs typeface="Calibri" pitchFamily="34" charset="0"/>
                </a:rPr>
                <a:t>mn</a:t>
              </a:r>
              <a:r>
                <a:rPr lang="de-CH" sz="1400" dirty="0" smtClean="0"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marL="285750" indent="-285750" eaLnBrk="1" hangingPunct="1">
                <a:buClr>
                  <a:srgbClr val="FDBD27"/>
                </a:buClr>
                <a:buFont typeface="Wingdings"/>
                <a:buChar char="Ü"/>
              </a:pPr>
              <a:endParaRPr lang="de-CH" sz="1400" dirty="0">
                <a:latin typeface="Calibri" pitchFamily="34" charset="0"/>
                <a:cs typeface="Calibri" pitchFamily="34" charset="0"/>
              </a:endParaRPr>
            </a:p>
            <a:p>
              <a:pPr eaLnBrk="1" hangingPunct="1">
                <a:buClr>
                  <a:srgbClr val="FDBD27"/>
                </a:buClr>
              </a:pPr>
              <a:endParaRPr lang="fr-FR" sz="1400" dirty="0">
                <a:latin typeface="Calibri" pitchFamily="34" charset="0"/>
                <a:cs typeface="Calibri" pitchFamily="34" charset="0"/>
                <a:sym typeface="Wingdings" pitchFamily="2" charset="2"/>
              </a:endParaRPr>
            </a:p>
          </p:txBody>
        </p:sp>
      </p:grpSp>
      <p:pic>
        <p:nvPicPr>
          <p:cNvPr id="30" name="Picture 153" descr="epaisseur-joint-de-colle"/>
          <p:cNvPicPr>
            <a:picLocks noChangeAspect="1" noChangeArrowheads="1"/>
          </p:cNvPicPr>
          <p:nvPr/>
        </p:nvPicPr>
        <p:blipFill>
          <a:blip r:embed="rId5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1" y="1661775"/>
            <a:ext cx="2042375" cy="1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Groupe 112"/>
          <p:cNvGrpSpPr/>
          <p:nvPr/>
        </p:nvGrpSpPr>
        <p:grpSpPr>
          <a:xfrm>
            <a:off x="6911548" y="4521429"/>
            <a:ext cx="1728191" cy="1868356"/>
            <a:chOff x="4436502" y="1891418"/>
            <a:chExt cx="3009040" cy="3011488"/>
          </a:xfrm>
        </p:grpSpPr>
        <p:grpSp>
          <p:nvGrpSpPr>
            <p:cNvPr id="114" name="Group 143"/>
            <p:cNvGrpSpPr>
              <a:grpSpLocks/>
            </p:cNvGrpSpPr>
            <p:nvPr/>
          </p:nvGrpSpPr>
          <p:grpSpPr bwMode="auto">
            <a:xfrm>
              <a:off x="4436502" y="1891418"/>
              <a:ext cx="1849241" cy="3011488"/>
              <a:chOff x="2778" y="1146"/>
              <a:chExt cx="1023" cy="1897"/>
            </a:xfrm>
          </p:grpSpPr>
          <p:sp>
            <p:nvSpPr>
              <p:cNvPr id="116" name="Rectangle 32"/>
              <p:cNvSpPr>
                <a:spLocks noChangeArrowheads="1"/>
              </p:cNvSpPr>
              <p:nvPr/>
            </p:nvSpPr>
            <p:spPr bwMode="auto">
              <a:xfrm>
                <a:off x="3083" y="1276"/>
                <a:ext cx="70" cy="688"/>
              </a:xfrm>
              <a:prstGeom prst="rect">
                <a:avLst/>
              </a:prstGeom>
              <a:solidFill>
                <a:srgbClr val="0A1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Freeform 33"/>
              <p:cNvSpPr>
                <a:spLocks/>
              </p:cNvSpPr>
              <p:nvPr/>
            </p:nvSpPr>
            <p:spPr bwMode="auto">
              <a:xfrm>
                <a:off x="3083" y="1272"/>
                <a:ext cx="78" cy="11"/>
              </a:xfrm>
              <a:custGeom>
                <a:avLst/>
                <a:gdLst>
                  <a:gd name="T0" fmla="*/ 64 w 82"/>
                  <a:gd name="T1" fmla="*/ 4 h 12"/>
                  <a:gd name="T2" fmla="*/ 58 w 82"/>
                  <a:gd name="T3" fmla="*/ 0 h 12"/>
                  <a:gd name="T4" fmla="*/ 0 w 82"/>
                  <a:gd name="T5" fmla="*/ 0 h 12"/>
                  <a:gd name="T6" fmla="*/ 0 w 82"/>
                  <a:gd name="T7" fmla="*/ 7 h 12"/>
                  <a:gd name="T8" fmla="*/ 58 w 82"/>
                  <a:gd name="T9" fmla="*/ 7 h 12"/>
                  <a:gd name="T10" fmla="*/ 64 w 82"/>
                  <a:gd name="T11" fmla="*/ 4 h 12"/>
                  <a:gd name="T12" fmla="*/ 58 w 82"/>
                  <a:gd name="T13" fmla="*/ 7 h 12"/>
                  <a:gd name="T14" fmla="*/ 61 w 82"/>
                  <a:gd name="T15" fmla="*/ 7 h 12"/>
                  <a:gd name="T16" fmla="*/ 61 w 82"/>
                  <a:gd name="T17" fmla="*/ 6 h 12"/>
                  <a:gd name="T18" fmla="*/ 64 w 82"/>
                  <a:gd name="T19" fmla="*/ 6 h 12"/>
                  <a:gd name="T20" fmla="*/ 64 w 82"/>
                  <a:gd name="T21" fmla="*/ 4 h 12"/>
                  <a:gd name="T22" fmla="*/ 64 w 82"/>
                  <a:gd name="T23" fmla="*/ 4 h 12"/>
                  <a:gd name="T24" fmla="*/ 61 w 82"/>
                  <a:gd name="T25" fmla="*/ 0 h 12"/>
                  <a:gd name="T26" fmla="*/ 61 w 82"/>
                  <a:gd name="T27" fmla="*/ 0 h 12"/>
                  <a:gd name="T28" fmla="*/ 58 w 82"/>
                  <a:gd name="T29" fmla="*/ 0 h 12"/>
                  <a:gd name="T30" fmla="*/ 64 w 82"/>
                  <a:gd name="T31" fmla="*/ 4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2" h="12">
                    <a:moveTo>
                      <a:pt x="82" y="4"/>
                    </a:moveTo>
                    <a:lnTo>
                      <a:pt x="74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4" y="12"/>
                    </a:lnTo>
                    <a:lnTo>
                      <a:pt x="82" y="4"/>
                    </a:lnTo>
                    <a:lnTo>
                      <a:pt x="74" y="12"/>
                    </a:lnTo>
                    <a:lnTo>
                      <a:pt x="78" y="12"/>
                    </a:lnTo>
                    <a:lnTo>
                      <a:pt x="78" y="8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82" y="4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Freeform 34"/>
              <p:cNvSpPr>
                <a:spLocks/>
              </p:cNvSpPr>
              <p:nvPr/>
            </p:nvSpPr>
            <p:spPr bwMode="auto">
              <a:xfrm>
                <a:off x="3146" y="1276"/>
                <a:ext cx="15" cy="692"/>
              </a:xfrm>
              <a:custGeom>
                <a:avLst/>
                <a:gdLst>
                  <a:gd name="T0" fmla="*/ 8 w 16"/>
                  <a:gd name="T1" fmla="*/ 572 h 726"/>
                  <a:gd name="T2" fmla="*/ 11 w 16"/>
                  <a:gd name="T3" fmla="*/ 568 h 726"/>
                  <a:gd name="T4" fmla="*/ 11 w 16"/>
                  <a:gd name="T5" fmla="*/ 0 h 726"/>
                  <a:gd name="T6" fmla="*/ 0 w 16"/>
                  <a:gd name="T7" fmla="*/ 0 h 726"/>
                  <a:gd name="T8" fmla="*/ 0 w 16"/>
                  <a:gd name="T9" fmla="*/ 568 h 726"/>
                  <a:gd name="T10" fmla="*/ 8 w 16"/>
                  <a:gd name="T11" fmla="*/ 572 h 726"/>
                  <a:gd name="T12" fmla="*/ 0 w 16"/>
                  <a:gd name="T13" fmla="*/ 568 h 726"/>
                  <a:gd name="T14" fmla="*/ 4 w 16"/>
                  <a:gd name="T15" fmla="*/ 568 h 726"/>
                  <a:gd name="T16" fmla="*/ 4 w 16"/>
                  <a:gd name="T17" fmla="*/ 572 h 726"/>
                  <a:gd name="T18" fmla="*/ 4 w 16"/>
                  <a:gd name="T19" fmla="*/ 572 h 726"/>
                  <a:gd name="T20" fmla="*/ 8 w 16"/>
                  <a:gd name="T21" fmla="*/ 572 h 726"/>
                  <a:gd name="T22" fmla="*/ 8 w 16"/>
                  <a:gd name="T23" fmla="*/ 572 h 726"/>
                  <a:gd name="T24" fmla="*/ 8 w 16"/>
                  <a:gd name="T25" fmla="*/ 572 h 726"/>
                  <a:gd name="T26" fmla="*/ 11 w 16"/>
                  <a:gd name="T27" fmla="*/ 568 h 726"/>
                  <a:gd name="T28" fmla="*/ 11 w 16"/>
                  <a:gd name="T29" fmla="*/ 568 h 726"/>
                  <a:gd name="T30" fmla="*/ 8 w 16"/>
                  <a:gd name="T31" fmla="*/ 572 h 7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" h="726">
                    <a:moveTo>
                      <a:pt x="8" y="726"/>
                    </a:moveTo>
                    <a:lnTo>
                      <a:pt x="16" y="72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722"/>
                    </a:lnTo>
                    <a:lnTo>
                      <a:pt x="8" y="726"/>
                    </a:lnTo>
                    <a:lnTo>
                      <a:pt x="0" y="722"/>
                    </a:lnTo>
                    <a:lnTo>
                      <a:pt x="4" y="722"/>
                    </a:lnTo>
                    <a:lnTo>
                      <a:pt x="4" y="726"/>
                    </a:lnTo>
                    <a:lnTo>
                      <a:pt x="8" y="726"/>
                    </a:lnTo>
                    <a:lnTo>
                      <a:pt x="12" y="726"/>
                    </a:lnTo>
                    <a:lnTo>
                      <a:pt x="16" y="722"/>
                    </a:lnTo>
                    <a:lnTo>
                      <a:pt x="8" y="726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Freeform 35"/>
              <p:cNvSpPr>
                <a:spLocks/>
              </p:cNvSpPr>
              <p:nvPr/>
            </p:nvSpPr>
            <p:spPr bwMode="auto">
              <a:xfrm>
                <a:off x="3079" y="1956"/>
                <a:ext cx="74" cy="12"/>
              </a:xfrm>
              <a:custGeom>
                <a:avLst/>
                <a:gdLst>
                  <a:gd name="T0" fmla="*/ 0 w 78"/>
                  <a:gd name="T1" fmla="*/ 8 h 12"/>
                  <a:gd name="T2" fmla="*/ 4 w 78"/>
                  <a:gd name="T3" fmla="*/ 12 h 12"/>
                  <a:gd name="T4" fmla="*/ 60 w 78"/>
                  <a:gd name="T5" fmla="*/ 12 h 12"/>
                  <a:gd name="T6" fmla="*/ 60 w 78"/>
                  <a:gd name="T7" fmla="*/ 0 h 12"/>
                  <a:gd name="T8" fmla="*/ 4 w 78"/>
                  <a:gd name="T9" fmla="*/ 0 h 12"/>
                  <a:gd name="T10" fmla="*/ 0 w 78"/>
                  <a:gd name="T11" fmla="*/ 8 h 12"/>
                  <a:gd name="T12" fmla="*/ 4 w 78"/>
                  <a:gd name="T13" fmla="*/ 0 h 12"/>
                  <a:gd name="T14" fmla="*/ 4 w 78"/>
                  <a:gd name="T15" fmla="*/ 0 h 12"/>
                  <a:gd name="T16" fmla="*/ 0 w 78"/>
                  <a:gd name="T17" fmla="*/ 4 h 12"/>
                  <a:gd name="T18" fmla="*/ 0 w 78"/>
                  <a:gd name="T19" fmla="*/ 4 h 12"/>
                  <a:gd name="T20" fmla="*/ 0 w 78"/>
                  <a:gd name="T21" fmla="*/ 8 h 12"/>
                  <a:gd name="T22" fmla="*/ 0 w 78"/>
                  <a:gd name="T23" fmla="*/ 8 h 12"/>
                  <a:gd name="T24" fmla="*/ 0 w 78"/>
                  <a:gd name="T25" fmla="*/ 12 h 12"/>
                  <a:gd name="T26" fmla="*/ 4 w 78"/>
                  <a:gd name="T27" fmla="*/ 12 h 12"/>
                  <a:gd name="T28" fmla="*/ 4 w 78"/>
                  <a:gd name="T29" fmla="*/ 12 h 12"/>
                  <a:gd name="T30" fmla="*/ 0 w 78"/>
                  <a:gd name="T31" fmla="*/ 8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12">
                    <a:moveTo>
                      <a:pt x="0" y="8"/>
                    </a:moveTo>
                    <a:lnTo>
                      <a:pt x="4" y="12"/>
                    </a:lnTo>
                    <a:lnTo>
                      <a:pt x="78" y="12"/>
                    </a:lnTo>
                    <a:lnTo>
                      <a:pt x="78" y="0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Freeform 36"/>
              <p:cNvSpPr>
                <a:spLocks/>
              </p:cNvSpPr>
              <p:nvPr/>
            </p:nvSpPr>
            <p:spPr bwMode="auto">
              <a:xfrm>
                <a:off x="3079" y="1272"/>
                <a:ext cx="11" cy="692"/>
              </a:xfrm>
              <a:custGeom>
                <a:avLst/>
                <a:gdLst>
                  <a:gd name="T0" fmla="*/ 4 w 12"/>
                  <a:gd name="T1" fmla="*/ 0 h 726"/>
                  <a:gd name="T2" fmla="*/ 0 w 12"/>
                  <a:gd name="T3" fmla="*/ 4 h 726"/>
                  <a:gd name="T4" fmla="*/ 0 w 12"/>
                  <a:gd name="T5" fmla="*/ 572 h 726"/>
                  <a:gd name="T6" fmla="*/ 7 w 12"/>
                  <a:gd name="T7" fmla="*/ 572 h 726"/>
                  <a:gd name="T8" fmla="*/ 7 w 12"/>
                  <a:gd name="T9" fmla="*/ 4 h 726"/>
                  <a:gd name="T10" fmla="*/ 4 w 12"/>
                  <a:gd name="T11" fmla="*/ 0 h 726"/>
                  <a:gd name="T12" fmla="*/ 7 w 12"/>
                  <a:gd name="T13" fmla="*/ 4 h 726"/>
                  <a:gd name="T14" fmla="*/ 7 w 12"/>
                  <a:gd name="T15" fmla="*/ 4 h 726"/>
                  <a:gd name="T16" fmla="*/ 6 w 12"/>
                  <a:gd name="T17" fmla="*/ 0 h 726"/>
                  <a:gd name="T18" fmla="*/ 6 w 12"/>
                  <a:gd name="T19" fmla="*/ 0 h 726"/>
                  <a:gd name="T20" fmla="*/ 4 w 12"/>
                  <a:gd name="T21" fmla="*/ 0 h 726"/>
                  <a:gd name="T22" fmla="*/ 4 w 12"/>
                  <a:gd name="T23" fmla="*/ 0 h 726"/>
                  <a:gd name="T24" fmla="*/ 0 w 12"/>
                  <a:gd name="T25" fmla="*/ 0 h 726"/>
                  <a:gd name="T26" fmla="*/ 0 w 12"/>
                  <a:gd name="T27" fmla="*/ 4 h 726"/>
                  <a:gd name="T28" fmla="*/ 0 w 12"/>
                  <a:gd name="T29" fmla="*/ 4 h 726"/>
                  <a:gd name="T30" fmla="*/ 4 w 12"/>
                  <a:gd name="T31" fmla="*/ 0 h 7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" h="726">
                    <a:moveTo>
                      <a:pt x="4" y="0"/>
                    </a:moveTo>
                    <a:lnTo>
                      <a:pt x="0" y="4"/>
                    </a:lnTo>
                    <a:lnTo>
                      <a:pt x="0" y="726"/>
                    </a:lnTo>
                    <a:lnTo>
                      <a:pt x="12" y="726"/>
                    </a:lnTo>
                    <a:lnTo>
                      <a:pt x="12" y="4"/>
                    </a:lnTo>
                    <a:lnTo>
                      <a:pt x="4" y="0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Rectangle 37"/>
              <p:cNvSpPr>
                <a:spLocks noChangeArrowheads="1"/>
              </p:cNvSpPr>
              <p:nvPr/>
            </p:nvSpPr>
            <p:spPr bwMode="auto">
              <a:xfrm>
                <a:off x="3227" y="1653"/>
                <a:ext cx="82" cy="1054"/>
              </a:xfrm>
              <a:prstGeom prst="rect">
                <a:avLst/>
              </a:prstGeom>
              <a:solidFill>
                <a:srgbClr val="B7A8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Freeform 38"/>
              <p:cNvSpPr>
                <a:spLocks/>
              </p:cNvSpPr>
              <p:nvPr/>
            </p:nvSpPr>
            <p:spPr bwMode="auto">
              <a:xfrm>
                <a:off x="3227" y="1649"/>
                <a:ext cx="88" cy="11"/>
              </a:xfrm>
              <a:custGeom>
                <a:avLst/>
                <a:gdLst>
                  <a:gd name="T0" fmla="*/ 71 w 93"/>
                  <a:gd name="T1" fmla="*/ 4 h 11"/>
                  <a:gd name="T2" fmla="*/ 65 w 93"/>
                  <a:gd name="T3" fmla="*/ 0 h 11"/>
                  <a:gd name="T4" fmla="*/ 0 w 93"/>
                  <a:gd name="T5" fmla="*/ 0 h 11"/>
                  <a:gd name="T6" fmla="*/ 0 w 93"/>
                  <a:gd name="T7" fmla="*/ 11 h 11"/>
                  <a:gd name="T8" fmla="*/ 65 w 93"/>
                  <a:gd name="T9" fmla="*/ 11 h 11"/>
                  <a:gd name="T10" fmla="*/ 71 w 93"/>
                  <a:gd name="T11" fmla="*/ 4 h 11"/>
                  <a:gd name="T12" fmla="*/ 65 w 93"/>
                  <a:gd name="T13" fmla="*/ 11 h 11"/>
                  <a:gd name="T14" fmla="*/ 68 w 93"/>
                  <a:gd name="T15" fmla="*/ 11 h 11"/>
                  <a:gd name="T16" fmla="*/ 71 w 93"/>
                  <a:gd name="T17" fmla="*/ 8 h 11"/>
                  <a:gd name="T18" fmla="*/ 71 w 93"/>
                  <a:gd name="T19" fmla="*/ 8 h 11"/>
                  <a:gd name="T20" fmla="*/ 71 w 93"/>
                  <a:gd name="T21" fmla="*/ 4 h 11"/>
                  <a:gd name="T22" fmla="*/ 71 w 93"/>
                  <a:gd name="T23" fmla="*/ 4 h 11"/>
                  <a:gd name="T24" fmla="*/ 71 w 93"/>
                  <a:gd name="T25" fmla="*/ 0 h 11"/>
                  <a:gd name="T26" fmla="*/ 68 w 93"/>
                  <a:gd name="T27" fmla="*/ 0 h 11"/>
                  <a:gd name="T28" fmla="*/ 65 w 93"/>
                  <a:gd name="T29" fmla="*/ 0 h 11"/>
                  <a:gd name="T30" fmla="*/ 71 w 93"/>
                  <a:gd name="T31" fmla="*/ 4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3" h="11">
                    <a:moveTo>
                      <a:pt x="93" y="4"/>
                    </a:moveTo>
                    <a:lnTo>
                      <a:pt x="86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6" y="11"/>
                    </a:lnTo>
                    <a:lnTo>
                      <a:pt x="93" y="4"/>
                    </a:lnTo>
                    <a:lnTo>
                      <a:pt x="86" y="11"/>
                    </a:lnTo>
                    <a:lnTo>
                      <a:pt x="90" y="11"/>
                    </a:lnTo>
                    <a:lnTo>
                      <a:pt x="93" y="8"/>
                    </a:lnTo>
                    <a:lnTo>
                      <a:pt x="93" y="4"/>
                    </a:lnTo>
                    <a:lnTo>
                      <a:pt x="93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Freeform 39"/>
              <p:cNvSpPr>
                <a:spLocks/>
              </p:cNvSpPr>
              <p:nvPr/>
            </p:nvSpPr>
            <p:spPr bwMode="auto">
              <a:xfrm>
                <a:off x="3305" y="1653"/>
                <a:ext cx="10" cy="1061"/>
              </a:xfrm>
              <a:custGeom>
                <a:avLst/>
                <a:gdLst>
                  <a:gd name="T0" fmla="*/ 4 w 11"/>
                  <a:gd name="T1" fmla="*/ 876 h 1113"/>
                  <a:gd name="T2" fmla="*/ 6 w 11"/>
                  <a:gd name="T3" fmla="*/ 870 h 1113"/>
                  <a:gd name="T4" fmla="*/ 6 w 11"/>
                  <a:gd name="T5" fmla="*/ 0 h 1113"/>
                  <a:gd name="T6" fmla="*/ 0 w 11"/>
                  <a:gd name="T7" fmla="*/ 0 h 1113"/>
                  <a:gd name="T8" fmla="*/ 0 w 11"/>
                  <a:gd name="T9" fmla="*/ 870 h 1113"/>
                  <a:gd name="T10" fmla="*/ 4 w 11"/>
                  <a:gd name="T11" fmla="*/ 876 h 1113"/>
                  <a:gd name="T12" fmla="*/ 0 w 11"/>
                  <a:gd name="T13" fmla="*/ 870 h 1113"/>
                  <a:gd name="T14" fmla="*/ 0 w 11"/>
                  <a:gd name="T15" fmla="*/ 874 h 1113"/>
                  <a:gd name="T16" fmla="*/ 0 w 11"/>
                  <a:gd name="T17" fmla="*/ 874 h 1113"/>
                  <a:gd name="T18" fmla="*/ 4 w 11"/>
                  <a:gd name="T19" fmla="*/ 876 h 1113"/>
                  <a:gd name="T20" fmla="*/ 4 w 11"/>
                  <a:gd name="T21" fmla="*/ 876 h 1113"/>
                  <a:gd name="T22" fmla="*/ 5 w 11"/>
                  <a:gd name="T23" fmla="*/ 876 h 1113"/>
                  <a:gd name="T24" fmla="*/ 5 w 11"/>
                  <a:gd name="T25" fmla="*/ 874 h 1113"/>
                  <a:gd name="T26" fmla="*/ 6 w 11"/>
                  <a:gd name="T27" fmla="*/ 874 h 1113"/>
                  <a:gd name="T28" fmla="*/ 6 w 11"/>
                  <a:gd name="T29" fmla="*/ 870 h 1113"/>
                  <a:gd name="T30" fmla="*/ 4 w 11"/>
                  <a:gd name="T31" fmla="*/ 876 h 11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" h="1113">
                    <a:moveTo>
                      <a:pt x="4" y="1113"/>
                    </a:moveTo>
                    <a:lnTo>
                      <a:pt x="11" y="110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06"/>
                    </a:lnTo>
                    <a:lnTo>
                      <a:pt x="4" y="1113"/>
                    </a:lnTo>
                    <a:lnTo>
                      <a:pt x="0" y="1106"/>
                    </a:lnTo>
                    <a:lnTo>
                      <a:pt x="0" y="1110"/>
                    </a:lnTo>
                    <a:lnTo>
                      <a:pt x="4" y="1113"/>
                    </a:lnTo>
                    <a:lnTo>
                      <a:pt x="8" y="1113"/>
                    </a:lnTo>
                    <a:lnTo>
                      <a:pt x="8" y="1110"/>
                    </a:lnTo>
                    <a:lnTo>
                      <a:pt x="11" y="1110"/>
                    </a:lnTo>
                    <a:lnTo>
                      <a:pt x="11" y="1106"/>
                    </a:lnTo>
                    <a:lnTo>
                      <a:pt x="4" y="1113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" name="Freeform 40"/>
              <p:cNvSpPr>
                <a:spLocks/>
              </p:cNvSpPr>
              <p:nvPr/>
            </p:nvSpPr>
            <p:spPr bwMode="auto">
              <a:xfrm>
                <a:off x="3224" y="2704"/>
                <a:ext cx="85" cy="10"/>
              </a:xfrm>
              <a:custGeom>
                <a:avLst/>
                <a:gdLst>
                  <a:gd name="T0" fmla="*/ 0 w 89"/>
                  <a:gd name="T1" fmla="*/ 4 h 11"/>
                  <a:gd name="T2" fmla="*/ 3 w 89"/>
                  <a:gd name="T3" fmla="*/ 6 h 11"/>
                  <a:gd name="T4" fmla="*/ 71 w 89"/>
                  <a:gd name="T5" fmla="*/ 6 h 11"/>
                  <a:gd name="T6" fmla="*/ 71 w 89"/>
                  <a:gd name="T7" fmla="*/ 0 h 11"/>
                  <a:gd name="T8" fmla="*/ 3 w 89"/>
                  <a:gd name="T9" fmla="*/ 0 h 11"/>
                  <a:gd name="T10" fmla="*/ 0 w 89"/>
                  <a:gd name="T11" fmla="*/ 4 h 11"/>
                  <a:gd name="T12" fmla="*/ 3 w 89"/>
                  <a:gd name="T13" fmla="*/ 0 h 11"/>
                  <a:gd name="T14" fmla="*/ 3 w 89"/>
                  <a:gd name="T15" fmla="*/ 0 h 11"/>
                  <a:gd name="T16" fmla="*/ 0 w 89"/>
                  <a:gd name="T17" fmla="*/ 0 h 11"/>
                  <a:gd name="T18" fmla="*/ 0 w 89"/>
                  <a:gd name="T19" fmla="*/ 4 h 11"/>
                  <a:gd name="T20" fmla="*/ 0 w 89"/>
                  <a:gd name="T21" fmla="*/ 4 h 11"/>
                  <a:gd name="T22" fmla="*/ 0 w 89"/>
                  <a:gd name="T23" fmla="*/ 5 h 11"/>
                  <a:gd name="T24" fmla="*/ 0 w 89"/>
                  <a:gd name="T25" fmla="*/ 5 h 11"/>
                  <a:gd name="T26" fmla="*/ 3 w 89"/>
                  <a:gd name="T27" fmla="*/ 6 h 11"/>
                  <a:gd name="T28" fmla="*/ 3 w 89"/>
                  <a:gd name="T29" fmla="*/ 6 h 11"/>
                  <a:gd name="T30" fmla="*/ 0 w 89"/>
                  <a:gd name="T31" fmla="*/ 4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" h="11">
                    <a:moveTo>
                      <a:pt x="0" y="4"/>
                    </a:moveTo>
                    <a:lnTo>
                      <a:pt x="3" y="11"/>
                    </a:lnTo>
                    <a:lnTo>
                      <a:pt x="89" y="11"/>
                    </a:lnTo>
                    <a:lnTo>
                      <a:pt x="89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Freeform 41"/>
              <p:cNvSpPr>
                <a:spLocks/>
              </p:cNvSpPr>
              <p:nvPr/>
            </p:nvSpPr>
            <p:spPr bwMode="auto">
              <a:xfrm>
                <a:off x="3224" y="1649"/>
                <a:ext cx="10" cy="1058"/>
              </a:xfrm>
              <a:custGeom>
                <a:avLst/>
                <a:gdLst>
                  <a:gd name="T0" fmla="*/ 3 w 11"/>
                  <a:gd name="T1" fmla="*/ 0 h 1110"/>
                  <a:gd name="T2" fmla="*/ 0 w 11"/>
                  <a:gd name="T3" fmla="*/ 4 h 1110"/>
                  <a:gd name="T4" fmla="*/ 0 w 11"/>
                  <a:gd name="T5" fmla="*/ 873 h 1110"/>
                  <a:gd name="T6" fmla="*/ 6 w 11"/>
                  <a:gd name="T7" fmla="*/ 873 h 1110"/>
                  <a:gd name="T8" fmla="*/ 6 w 11"/>
                  <a:gd name="T9" fmla="*/ 4 h 1110"/>
                  <a:gd name="T10" fmla="*/ 3 w 11"/>
                  <a:gd name="T11" fmla="*/ 0 h 1110"/>
                  <a:gd name="T12" fmla="*/ 6 w 11"/>
                  <a:gd name="T13" fmla="*/ 4 h 1110"/>
                  <a:gd name="T14" fmla="*/ 6 w 11"/>
                  <a:gd name="T15" fmla="*/ 4 h 1110"/>
                  <a:gd name="T16" fmla="*/ 5 w 11"/>
                  <a:gd name="T17" fmla="*/ 0 h 1110"/>
                  <a:gd name="T18" fmla="*/ 5 w 11"/>
                  <a:gd name="T19" fmla="*/ 0 h 1110"/>
                  <a:gd name="T20" fmla="*/ 3 w 11"/>
                  <a:gd name="T21" fmla="*/ 0 h 1110"/>
                  <a:gd name="T22" fmla="*/ 3 w 11"/>
                  <a:gd name="T23" fmla="*/ 0 h 1110"/>
                  <a:gd name="T24" fmla="*/ 0 w 11"/>
                  <a:gd name="T25" fmla="*/ 0 h 1110"/>
                  <a:gd name="T26" fmla="*/ 0 w 11"/>
                  <a:gd name="T27" fmla="*/ 4 h 1110"/>
                  <a:gd name="T28" fmla="*/ 0 w 11"/>
                  <a:gd name="T29" fmla="*/ 4 h 1110"/>
                  <a:gd name="T30" fmla="*/ 3 w 11"/>
                  <a:gd name="T31" fmla="*/ 0 h 11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" h="1110">
                    <a:moveTo>
                      <a:pt x="3" y="0"/>
                    </a:moveTo>
                    <a:lnTo>
                      <a:pt x="0" y="4"/>
                    </a:lnTo>
                    <a:lnTo>
                      <a:pt x="0" y="1110"/>
                    </a:lnTo>
                    <a:lnTo>
                      <a:pt x="11" y="1110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11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Rectangle 42"/>
              <p:cNvSpPr>
                <a:spLocks noChangeArrowheads="1"/>
              </p:cNvSpPr>
              <p:nvPr/>
            </p:nvSpPr>
            <p:spPr bwMode="auto">
              <a:xfrm>
                <a:off x="3153" y="1653"/>
                <a:ext cx="67" cy="307"/>
              </a:xfrm>
              <a:prstGeom prst="rect">
                <a:avLst/>
              </a:prstGeom>
              <a:solidFill>
                <a:srgbClr val="413A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Freeform 43"/>
              <p:cNvSpPr>
                <a:spLocks/>
              </p:cNvSpPr>
              <p:nvPr/>
            </p:nvSpPr>
            <p:spPr bwMode="auto">
              <a:xfrm>
                <a:off x="3146" y="1649"/>
                <a:ext cx="74" cy="11"/>
              </a:xfrm>
              <a:custGeom>
                <a:avLst/>
                <a:gdLst>
                  <a:gd name="T0" fmla="*/ 0 w 78"/>
                  <a:gd name="T1" fmla="*/ 4 h 11"/>
                  <a:gd name="T2" fmla="*/ 8 w 78"/>
                  <a:gd name="T3" fmla="*/ 11 h 11"/>
                  <a:gd name="T4" fmla="*/ 60 w 78"/>
                  <a:gd name="T5" fmla="*/ 11 h 11"/>
                  <a:gd name="T6" fmla="*/ 60 w 78"/>
                  <a:gd name="T7" fmla="*/ 0 h 11"/>
                  <a:gd name="T8" fmla="*/ 8 w 78"/>
                  <a:gd name="T9" fmla="*/ 0 h 11"/>
                  <a:gd name="T10" fmla="*/ 0 w 78"/>
                  <a:gd name="T11" fmla="*/ 4 h 11"/>
                  <a:gd name="T12" fmla="*/ 8 w 78"/>
                  <a:gd name="T13" fmla="*/ 0 h 11"/>
                  <a:gd name="T14" fmla="*/ 4 w 78"/>
                  <a:gd name="T15" fmla="*/ 0 h 11"/>
                  <a:gd name="T16" fmla="*/ 4 w 78"/>
                  <a:gd name="T17" fmla="*/ 0 h 11"/>
                  <a:gd name="T18" fmla="*/ 4 w 78"/>
                  <a:gd name="T19" fmla="*/ 4 h 11"/>
                  <a:gd name="T20" fmla="*/ 0 w 78"/>
                  <a:gd name="T21" fmla="*/ 4 h 11"/>
                  <a:gd name="T22" fmla="*/ 4 w 78"/>
                  <a:gd name="T23" fmla="*/ 8 h 11"/>
                  <a:gd name="T24" fmla="*/ 4 w 78"/>
                  <a:gd name="T25" fmla="*/ 8 h 11"/>
                  <a:gd name="T26" fmla="*/ 4 w 78"/>
                  <a:gd name="T27" fmla="*/ 11 h 11"/>
                  <a:gd name="T28" fmla="*/ 8 w 78"/>
                  <a:gd name="T29" fmla="*/ 11 h 11"/>
                  <a:gd name="T30" fmla="*/ 0 w 78"/>
                  <a:gd name="T31" fmla="*/ 4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11">
                    <a:moveTo>
                      <a:pt x="0" y="4"/>
                    </a:moveTo>
                    <a:lnTo>
                      <a:pt x="8" y="11"/>
                    </a:lnTo>
                    <a:lnTo>
                      <a:pt x="78" y="11"/>
                    </a:lnTo>
                    <a:lnTo>
                      <a:pt x="78" y="0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4" y="11"/>
                    </a:lnTo>
                    <a:lnTo>
                      <a:pt x="8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Freeform 44"/>
              <p:cNvSpPr>
                <a:spLocks/>
              </p:cNvSpPr>
              <p:nvPr/>
            </p:nvSpPr>
            <p:spPr bwMode="auto">
              <a:xfrm>
                <a:off x="3146" y="1653"/>
                <a:ext cx="15" cy="315"/>
              </a:xfrm>
              <a:custGeom>
                <a:avLst/>
                <a:gdLst>
                  <a:gd name="T0" fmla="*/ 8 w 16"/>
                  <a:gd name="T1" fmla="*/ 262 h 330"/>
                  <a:gd name="T2" fmla="*/ 11 w 16"/>
                  <a:gd name="T3" fmla="*/ 255 h 330"/>
                  <a:gd name="T4" fmla="*/ 11 w 16"/>
                  <a:gd name="T5" fmla="*/ 0 h 330"/>
                  <a:gd name="T6" fmla="*/ 0 w 16"/>
                  <a:gd name="T7" fmla="*/ 0 h 330"/>
                  <a:gd name="T8" fmla="*/ 0 w 16"/>
                  <a:gd name="T9" fmla="*/ 255 h 330"/>
                  <a:gd name="T10" fmla="*/ 8 w 16"/>
                  <a:gd name="T11" fmla="*/ 262 h 330"/>
                  <a:gd name="T12" fmla="*/ 0 w 16"/>
                  <a:gd name="T13" fmla="*/ 255 h 330"/>
                  <a:gd name="T14" fmla="*/ 4 w 16"/>
                  <a:gd name="T15" fmla="*/ 259 h 330"/>
                  <a:gd name="T16" fmla="*/ 4 w 16"/>
                  <a:gd name="T17" fmla="*/ 262 h 330"/>
                  <a:gd name="T18" fmla="*/ 8 w 16"/>
                  <a:gd name="T19" fmla="*/ 262 h 330"/>
                  <a:gd name="T20" fmla="*/ 8 w 16"/>
                  <a:gd name="T21" fmla="*/ 262 h 330"/>
                  <a:gd name="T22" fmla="*/ 8 w 16"/>
                  <a:gd name="T23" fmla="*/ 262 h 330"/>
                  <a:gd name="T24" fmla="*/ 8 w 16"/>
                  <a:gd name="T25" fmla="*/ 262 h 330"/>
                  <a:gd name="T26" fmla="*/ 11 w 16"/>
                  <a:gd name="T27" fmla="*/ 259 h 330"/>
                  <a:gd name="T28" fmla="*/ 11 w 16"/>
                  <a:gd name="T29" fmla="*/ 255 h 330"/>
                  <a:gd name="T30" fmla="*/ 8 w 16"/>
                  <a:gd name="T31" fmla="*/ 262 h 3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" h="330">
                    <a:moveTo>
                      <a:pt x="8" y="330"/>
                    </a:moveTo>
                    <a:lnTo>
                      <a:pt x="16" y="32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322"/>
                    </a:lnTo>
                    <a:lnTo>
                      <a:pt x="8" y="330"/>
                    </a:lnTo>
                    <a:lnTo>
                      <a:pt x="0" y="322"/>
                    </a:lnTo>
                    <a:lnTo>
                      <a:pt x="4" y="326"/>
                    </a:lnTo>
                    <a:lnTo>
                      <a:pt x="4" y="330"/>
                    </a:lnTo>
                    <a:lnTo>
                      <a:pt x="8" y="330"/>
                    </a:lnTo>
                    <a:lnTo>
                      <a:pt x="12" y="330"/>
                    </a:lnTo>
                    <a:lnTo>
                      <a:pt x="16" y="326"/>
                    </a:lnTo>
                    <a:lnTo>
                      <a:pt x="16" y="322"/>
                    </a:lnTo>
                    <a:lnTo>
                      <a:pt x="8" y="330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" name="Freeform 45"/>
              <p:cNvSpPr>
                <a:spLocks/>
              </p:cNvSpPr>
              <p:nvPr/>
            </p:nvSpPr>
            <p:spPr bwMode="auto">
              <a:xfrm>
                <a:off x="3153" y="1956"/>
                <a:ext cx="74" cy="12"/>
              </a:xfrm>
              <a:custGeom>
                <a:avLst/>
                <a:gdLst>
                  <a:gd name="T0" fmla="*/ 62 w 77"/>
                  <a:gd name="T1" fmla="*/ 4 h 12"/>
                  <a:gd name="T2" fmla="*/ 58 w 77"/>
                  <a:gd name="T3" fmla="*/ 0 h 12"/>
                  <a:gd name="T4" fmla="*/ 0 w 77"/>
                  <a:gd name="T5" fmla="*/ 0 h 12"/>
                  <a:gd name="T6" fmla="*/ 0 w 77"/>
                  <a:gd name="T7" fmla="*/ 12 h 12"/>
                  <a:gd name="T8" fmla="*/ 58 w 77"/>
                  <a:gd name="T9" fmla="*/ 12 h 12"/>
                  <a:gd name="T10" fmla="*/ 62 w 77"/>
                  <a:gd name="T11" fmla="*/ 4 h 12"/>
                  <a:gd name="T12" fmla="*/ 58 w 77"/>
                  <a:gd name="T13" fmla="*/ 12 h 12"/>
                  <a:gd name="T14" fmla="*/ 60 w 77"/>
                  <a:gd name="T15" fmla="*/ 12 h 12"/>
                  <a:gd name="T16" fmla="*/ 62 w 77"/>
                  <a:gd name="T17" fmla="*/ 12 h 12"/>
                  <a:gd name="T18" fmla="*/ 62 w 77"/>
                  <a:gd name="T19" fmla="*/ 8 h 12"/>
                  <a:gd name="T20" fmla="*/ 62 w 77"/>
                  <a:gd name="T21" fmla="*/ 4 h 12"/>
                  <a:gd name="T22" fmla="*/ 62 w 77"/>
                  <a:gd name="T23" fmla="*/ 4 h 12"/>
                  <a:gd name="T24" fmla="*/ 62 w 77"/>
                  <a:gd name="T25" fmla="*/ 0 h 12"/>
                  <a:gd name="T26" fmla="*/ 60 w 77"/>
                  <a:gd name="T27" fmla="*/ 0 h 12"/>
                  <a:gd name="T28" fmla="*/ 58 w 77"/>
                  <a:gd name="T29" fmla="*/ 0 h 12"/>
                  <a:gd name="T30" fmla="*/ 62 w 77"/>
                  <a:gd name="T31" fmla="*/ 4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7" h="12">
                    <a:moveTo>
                      <a:pt x="77" y="4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0" y="12"/>
                    </a:lnTo>
                    <a:lnTo>
                      <a:pt x="77" y="4"/>
                    </a:lnTo>
                    <a:lnTo>
                      <a:pt x="70" y="12"/>
                    </a:lnTo>
                    <a:lnTo>
                      <a:pt x="74" y="12"/>
                    </a:lnTo>
                    <a:lnTo>
                      <a:pt x="77" y="12"/>
                    </a:lnTo>
                    <a:lnTo>
                      <a:pt x="77" y="8"/>
                    </a:lnTo>
                    <a:lnTo>
                      <a:pt x="77" y="4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" name="Freeform 46"/>
              <p:cNvSpPr>
                <a:spLocks/>
              </p:cNvSpPr>
              <p:nvPr/>
            </p:nvSpPr>
            <p:spPr bwMode="auto">
              <a:xfrm>
                <a:off x="3216" y="1649"/>
                <a:ext cx="11" cy="311"/>
              </a:xfrm>
              <a:custGeom>
                <a:avLst/>
                <a:gdLst>
                  <a:gd name="T0" fmla="*/ 4 w 11"/>
                  <a:gd name="T1" fmla="*/ 0 h 326"/>
                  <a:gd name="T2" fmla="*/ 0 w 11"/>
                  <a:gd name="T3" fmla="*/ 4 h 326"/>
                  <a:gd name="T4" fmla="*/ 0 w 11"/>
                  <a:gd name="T5" fmla="*/ 258 h 326"/>
                  <a:gd name="T6" fmla="*/ 11 w 11"/>
                  <a:gd name="T7" fmla="*/ 258 h 326"/>
                  <a:gd name="T8" fmla="*/ 11 w 11"/>
                  <a:gd name="T9" fmla="*/ 4 h 326"/>
                  <a:gd name="T10" fmla="*/ 4 w 11"/>
                  <a:gd name="T11" fmla="*/ 0 h 326"/>
                  <a:gd name="T12" fmla="*/ 11 w 11"/>
                  <a:gd name="T13" fmla="*/ 4 h 326"/>
                  <a:gd name="T14" fmla="*/ 11 w 11"/>
                  <a:gd name="T15" fmla="*/ 4 h 326"/>
                  <a:gd name="T16" fmla="*/ 11 w 11"/>
                  <a:gd name="T17" fmla="*/ 0 h 326"/>
                  <a:gd name="T18" fmla="*/ 8 w 11"/>
                  <a:gd name="T19" fmla="*/ 0 h 326"/>
                  <a:gd name="T20" fmla="*/ 4 w 11"/>
                  <a:gd name="T21" fmla="*/ 0 h 326"/>
                  <a:gd name="T22" fmla="*/ 4 w 11"/>
                  <a:gd name="T23" fmla="*/ 0 h 326"/>
                  <a:gd name="T24" fmla="*/ 0 w 11"/>
                  <a:gd name="T25" fmla="*/ 0 h 326"/>
                  <a:gd name="T26" fmla="*/ 0 w 11"/>
                  <a:gd name="T27" fmla="*/ 4 h 326"/>
                  <a:gd name="T28" fmla="*/ 0 w 11"/>
                  <a:gd name="T29" fmla="*/ 4 h 326"/>
                  <a:gd name="T30" fmla="*/ 4 w 11"/>
                  <a:gd name="T31" fmla="*/ 0 h 3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" h="326">
                    <a:moveTo>
                      <a:pt x="4" y="0"/>
                    </a:moveTo>
                    <a:lnTo>
                      <a:pt x="0" y="4"/>
                    </a:lnTo>
                    <a:lnTo>
                      <a:pt x="0" y="326"/>
                    </a:lnTo>
                    <a:lnTo>
                      <a:pt x="11" y="326"/>
                    </a:lnTo>
                    <a:lnTo>
                      <a:pt x="11" y="4"/>
                    </a:lnTo>
                    <a:lnTo>
                      <a:pt x="4" y="0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Freeform 47"/>
              <p:cNvSpPr>
                <a:spLocks/>
              </p:cNvSpPr>
              <p:nvPr/>
            </p:nvSpPr>
            <p:spPr bwMode="auto">
              <a:xfrm>
                <a:off x="3556" y="1660"/>
                <a:ext cx="56" cy="63"/>
              </a:xfrm>
              <a:custGeom>
                <a:avLst/>
                <a:gdLst>
                  <a:gd name="T0" fmla="*/ 26 w 58"/>
                  <a:gd name="T1" fmla="*/ 0 h 66"/>
                  <a:gd name="T2" fmla="*/ 48 w 58"/>
                  <a:gd name="T3" fmla="*/ 52 h 66"/>
                  <a:gd name="T4" fmla="*/ 48 w 58"/>
                  <a:gd name="T5" fmla="*/ 52 h 66"/>
                  <a:gd name="T6" fmla="*/ 44 w 58"/>
                  <a:gd name="T7" fmla="*/ 52 h 66"/>
                  <a:gd name="T8" fmla="*/ 41 w 58"/>
                  <a:gd name="T9" fmla="*/ 50 h 66"/>
                  <a:gd name="T10" fmla="*/ 39 w 58"/>
                  <a:gd name="T11" fmla="*/ 50 h 66"/>
                  <a:gd name="T12" fmla="*/ 37 w 58"/>
                  <a:gd name="T13" fmla="*/ 50 h 66"/>
                  <a:gd name="T14" fmla="*/ 33 w 58"/>
                  <a:gd name="T15" fmla="*/ 47 h 66"/>
                  <a:gd name="T16" fmla="*/ 29 w 58"/>
                  <a:gd name="T17" fmla="*/ 47 h 66"/>
                  <a:gd name="T18" fmla="*/ 26 w 58"/>
                  <a:gd name="T19" fmla="*/ 47 h 66"/>
                  <a:gd name="T20" fmla="*/ 26 w 58"/>
                  <a:gd name="T21" fmla="*/ 47 h 66"/>
                  <a:gd name="T22" fmla="*/ 22 w 58"/>
                  <a:gd name="T23" fmla="*/ 47 h 66"/>
                  <a:gd name="T24" fmla="*/ 18 w 58"/>
                  <a:gd name="T25" fmla="*/ 47 h 66"/>
                  <a:gd name="T26" fmla="*/ 14 w 58"/>
                  <a:gd name="T27" fmla="*/ 47 h 66"/>
                  <a:gd name="T28" fmla="*/ 14 w 58"/>
                  <a:gd name="T29" fmla="*/ 50 h 66"/>
                  <a:gd name="T30" fmla="*/ 11 w 58"/>
                  <a:gd name="T31" fmla="*/ 50 h 66"/>
                  <a:gd name="T32" fmla="*/ 7 w 58"/>
                  <a:gd name="T33" fmla="*/ 50 h 66"/>
                  <a:gd name="T34" fmla="*/ 3 w 58"/>
                  <a:gd name="T35" fmla="*/ 52 h 66"/>
                  <a:gd name="T36" fmla="*/ 0 w 58"/>
                  <a:gd name="T37" fmla="*/ 52 h 66"/>
                  <a:gd name="T38" fmla="*/ 26 w 58"/>
                  <a:gd name="T39" fmla="*/ 0 h 66"/>
                  <a:gd name="T40" fmla="*/ 26 w 58"/>
                  <a:gd name="T41" fmla="*/ 0 h 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8" h="66">
                    <a:moveTo>
                      <a:pt x="31" y="0"/>
                    </a:moveTo>
                    <a:lnTo>
                      <a:pt x="58" y="66"/>
                    </a:lnTo>
                    <a:lnTo>
                      <a:pt x="54" y="66"/>
                    </a:lnTo>
                    <a:lnTo>
                      <a:pt x="50" y="63"/>
                    </a:lnTo>
                    <a:lnTo>
                      <a:pt x="46" y="63"/>
                    </a:lnTo>
                    <a:lnTo>
                      <a:pt x="42" y="63"/>
                    </a:lnTo>
                    <a:lnTo>
                      <a:pt x="38" y="59"/>
                    </a:lnTo>
                    <a:lnTo>
                      <a:pt x="34" y="59"/>
                    </a:lnTo>
                    <a:lnTo>
                      <a:pt x="31" y="59"/>
                    </a:lnTo>
                    <a:lnTo>
                      <a:pt x="27" y="59"/>
                    </a:lnTo>
                    <a:lnTo>
                      <a:pt x="23" y="59"/>
                    </a:lnTo>
                    <a:lnTo>
                      <a:pt x="19" y="59"/>
                    </a:lnTo>
                    <a:lnTo>
                      <a:pt x="15" y="63"/>
                    </a:lnTo>
                    <a:lnTo>
                      <a:pt x="11" y="63"/>
                    </a:lnTo>
                    <a:lnTo>
                      <a:pt x="7" y="63"/>
                    </a:lnTo>
                    <a:lnTo>
                      <a:pt x="3" y="66"/>
                    </a:lnTo>
                    <a:lnTo>
                      <a:pt x="0" y="6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Rectangle 48"/>
              <p:cNvSpPr>
                <a:spLocks noChangeArrowheads="1"/>
              </p:cNvSpPr>
              <p:nvPr/>
            </p:nvSpPr>
            <p:spPr bwMode="auto">
              <a:xfrm>
                <a:off x="3578" y="1690"/>
                <a:ext cx="11" cy="244"/>
              </a:xfrm>
              <a:prstGeom prst="rect">
                <a:avLst/>
              </a:pr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Freeform 49"/>
              <p:cNvSpPr>
                <a:spLocks/>
              </p:cNvSpPr>
              <p:nvPr/>
            </p:nvSpPr>
            <p:spPr bwMode="auto">
              <a:xfrm>
                <a:off x="3556" y="1901"/>
                <a:ext cx="56" cy="63"/>
              </a:xfrm>
              <a:custGeom>
                <a:avLst/>
                <a:gdLst>
                  <a:gd name="T0" fmla="*/ 26 w 58"/>
                  <a:gd name="T1" fmla="*/ 52 h 66"/>
                  <a:gd name="T2" fmla="*/ 48 w 58"/>
                  <a:gd name="T3" fmla="*/ 0 h 66"/>
                  <a:gd name="T4" fmla="*/ 48 w 58"/>
                  <a:gd name="T5" fmla="*/ 0 h 66"/>
                  <a:gd name="T6" fmla="*/ 44 w 58"/>
                  <a:gd name="T7" fmla="*/ 4 h 66"/>
                  <a:gd name="T8" fmla="*/ 41 w 58"/>
                  <a:gd name="T9" fmla="*/ 4 h 66"/>
                  <a:gd name="T10" fmla="*/ 39 w 58"/>
                  <a:gd name="T11" fmla="*/ 7 h 66"/>
                  <a:gd name="T12" fmla="*/ 37 w 58"/>
                  <a:gd name="T13" fmla="*/ 7 h 66"/>
                  <a:gd name="T14" fmla="*/ 33 w 58"/>
                  <a:gd name="T15" fmla="*/ 7 h 66"/>
                  <a:gd name="T16" fmla="*/ 29 w 58"/>
                  <a:gd name="T17" fmla="*/ 7 h 66"/>
                  <a:gd name="T18" fmla="*/ 26 w 58"/>
                  <a:gd name="T19" fmla="*/ 7 h 66"/>
                  <a:gd name="T20" fmla="*/ 26 w 58"/>
                  <a:gd name="T21" fmla="*/ 7 h 66"/>
                  <a:gd name="T22" fmla="*/ 22 w 58"/>
                  <a:gd name="T23" fmla="*/ 7 h 66"/>
                  <a:gd name="T24" fmla="*/ 18 w 58"/>
                  <a:gd name="T25" fmla="*/ 7 h 66"/>
                  <a:gd name="T26" fmla="*/ 14 w 58"/>
                  <a:gd name="T27" fmla="*/ 7 h 66"/>
                  <a:gd name="T28" fmla="*/ 14 w 58"/>
                  <a:gd name="T29" fmla="*/ 7 h 66"/>
                  <a:gd name="T30" fmla="*/ 11 w 58"/>
                  <a:gd name="T31" fmla="*/ 7 h 66"/>
                  <a:gd name="T32" fmla="*/ 7 w 58"/>
                  <a:gd name="T33" fmla="*/ 4 h 66"/>
                  <a:gd name="T34" fmla="*/ 3 w 58"/>
                  <a:gd name="T35" fmla="*/ 4 h 66"/>
                  <a:gd name="T36" fmla="*/ 0 w 58"/>
                  <a:gd name="T37" fmla="*/ 0 h 66"/>
                  <a:gd name="T38" fmla="*/ 26 w 58"/>
                  <a:gd name="T39" fmla="*/ 52 h 66"/>
                  <a:gd name="T40" fmla="*/ 26 w 58"/>
                  <a:gd name="T41" fmla="*/ 52 h 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8" h="66">
                    <a:moveTo>
                      <a:pt x="31" y="66"/>
                    </a:moveTo>
                    <a:lnTo>
                      <a:pt x="58" y="0"/>
                    </a:lnTo>
                    <a:lnTo>
                      <a:pt x="54" y="4"/>
                    </a:lnTo>
                    <a:lnTo>
                      <a:pt x="50" y="4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31" y="7"/>
                    </a:lnTo>
                    <a:lnTo>
                      <a:pt x="27" y="7"/>
                    </a:lnTo>
                    <a:lnTo>
                      <a:pt x="23" y="7"/>
                    </a:lnTo>
                    <a:lnTo>
                      <a:pt x="19" y="7"/>
                    </a:lnTo>
                    <a:lnTo>
                      <a:pt x="15" y="7"/>
                    </a:lnTo>
                    <a:lnTo>
                      <a:pt x="11" y="7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31" y="66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Rectangle 50"/>
              <p:cNvSpPr>
                <a:spLocks noChangeArrowheads="1"/>
              </p:cNvSpPr>
              <p:nvPr/>
            </p:nvSpPr>
            <p:spPr bwMode="auto">
              <a:xfrm>
                <a:off x="3153" y="1964"/>
                <a:ext cx="8" cy="333"/>
              </a:xfrm>
              <a:prstGeom prst="rect">
                <a:avLst/>
              </a:pr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Rectangle 51"/>
              <p:cNvSpPr>
                <a:spLocks noChangeArrowheads="1"/>
              </p:cNvSpPr>
              <p:nvPr/>
            </p:nvSpPr>
            <p:spPr bwMode="auto">
              <a:xfrm>
                <a:off x="3002" y="2134"/>
                <a:ext cx="126" cy="11"/>
              </a:xfrm>
              <a:prstGeom prst="rect">
                <a:avLst/>
              </a:pr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Freeform 52"/>
              <p:cNvSpPr>
                <a:spLocks/>
              </p:cNvSpPr>
              <p:nvPr/>
            </p:nvSpPr>
            <p:spPr bwMode="auto">
              <a:xfrm>
                <a:off x="3094" y="2112"/>
                <a:ext cx="63" cy="55"/>
              </a:xfrm>
              <a:custGeom>
                <a:avLst/>
                <a:gdLst>
                  <a:gd name="T0" fmla="*/ 52 w 66"/>
                  <a:gd name="T1" fmla="*/ 22 h 58"/>
                  <a:gd name="T2" fmla="*/ 0 w 66"/>
                  <a:gd name="T3" fmla="*/ 0 h 58"/>
                  <a:gd name="T4" fmla="*/ 0 w 66"/>
                  <a:gd name="T5" fmla="*/ 0 h 58"/>
                  <a:gd name="T6" fmla="*/ 4 w 66"/>
                  <a:gd name="T7" fmla="*/ 4 h 58"/>
                  <a:gd name="T8" fmla="*/ 4 w 66"/>
                  <a:gd name="T9" fmla="*/ 8 h 58"/>
                  <a:gd name="T10" fmla="*/ 4 w 66"/>
                  <a:gd name="T11" fmla="*/ 9 h 58"/>
                  <a:gd name="T12" fmla="*/ 4 w 66"/>
                  <a:gd name="T13" fmla="*/ 10 h 58"/>
                  <a:gd name="T14" fmla="*/ 8 w 66"/>
                  <a:gd name="T15" fmla="*/ 14 h 58"/>
                  <a:gd name="T16" fmla="*/ 8 w 66"/>
                  <a:gd name="T17" fmla="*/ 18 h 58"/>
                  <a:gd name="T18" fmla="*/ 8 w 66"/>
                  <a:gd name="T19" fmla="*/ 18 h 58"/>
                  <a:gd name="T20" fmla="*/ 8 w 66"/>
                  <a:gd name="T21" fmla="*/ 22 h 58"/>
                  <a:gd name="T22" fmla="*/ 8 w 66"/>
                  <a:gd name="T23" fmla="*/ 25 h 58"/>
                  <a:gd name="T24" fmla="*/ 8 w 66"/>
                  <a:gd name="T25" fmla="*/ 27 h 58"/>
                  <a:gd name="T26" fmla="*/ 8 w 66"/>
                  <a:gd name="T27" fmla="*/ 29 h 58"/>
                  <a:gd name="T28" fmla="*/ 4 w 66"/>
                  <a:gd name="T29" fmla="*/ 33 h 58"/>
                  <a:gd name="T30" fmla="*/ 4 w 66"/>
                  <a:gd name="T31" fmla="*/ 36 h 58"/>
                  <a:gd name="T32" fmla="*/ 4 w 66"/>
                  <a:gd name="T33" fmla="*/ 39 h 58"/>
                  <a:gd name="T34" fmla="*/ 4 w 66"/>
                  <a:gd name="T35" fmla="*/ 42 h 58"/>
                  <a:gd name="T36" fmla="*/ 0 w 66"/>
                  <a:gd name="T37" fmla="*/ 44 h 58"/>
                  <a:gd name="T38" fmla="*/ 52 w 66"/>
                  <a:gd name="T39" fmla="*/ 22 h 58"/>
                  <a:gd name="T40" fmla="*/ 52 w 66"/>
                  <a:gd name="T41" fmla="*/ 22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6" h="58">
                    <a:moveTo>
                      <a:pt x="66" y="27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8" y="19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8" y="31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4" y="43"/>
                    </a:lnTo>
                    <a:lnTo>
                      <a:pt x="4" y="46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0" y="58"/>
                    </a:lnTo>
                    <a:lnTo>
                      <a:pt x="66" y="27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53"/>
              <p:cNvSpPr>
                <a:spLocks/>
              </p:cNvSpPr>
              <p:nvPr/>
            </p:nvSpPr>
            <p:spPr bwMode="auto">
              <a:xfrm>
                <a:off x="3309" y="1516"/>
                <a:ext cx="181" cy="1188"/>
              </a:xfrm>
              <a:custGeom>
                <a:avLst/>
                <a:gdLst>
                  <a:gd name="T0" fmla="*/ 0 w 49"/>
                  <a:gd name="T1" fmla="*/ 26462 h 321"/>
                  <a:gd name="T2" fmla="*/ 32964 w 49"/>
                  <a:gd name="T3" fmla="*/ 0 h 321"/>
                  <a:gd name="T4" fmla="*/ 33718 w 49"/>
                  <a:gd name="T5" fmla="*/ 190250 h 321"/>
                  <a:gd name="T6" fmla="*/ 0 w 49"/>
                  <a:gd name="T7" fmla="*/ 222889 h 321"/>
                  <a:gd name="T8" fmla="*/ 0 w 49"/>
                  <a:gd name="T9" fmla="*/ 26462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321">
                    <a:moveTo>
                      <a:pt x="0" y="38"/>
                    </a:moveTo>
                    <a:lnTo>
                      <a:pt x="48" y="0"/>
                    </a:lnTo>
                    <a:lnTo>
                      <a:pt x="49" y="274"/>
                    </a:lnTo>
                    <a:lnTo>
                      <a:pt x="0" y="321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DFD2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54"/>
              <p:cNvSpPr>
                <a:spLocks/>
              </p:cNvSpPr>
              <p:nvPr/>
            </p:nvSpPr>
            <p:spPr bwMode="auto">
              <a:xfrm>
                <a:off x="3305" y="1512"/>
                <a:ext cx="188" cy="148"/>
              </a:xfrm>
              <a:custGeom>
                <a:avLst/>
                <a:gdLst>
                  <a:gd name="T0" fmla="*/ 153 w 198"/>
                  <a:gd name="T1" fmla="*/ 4 h 155"/>
                  <a:gd name="T2" fmla="*/ 144 w 198"/>
                  <a:gd name="T3" fmla="*/ 0 h 155"/>
                  <a:gd name="T4" fmla="*/ 0 w 198"/>
                  <a:gd name="T5" fmla="*/ 114 h 155"/>
                  <a:gd name="T6" fmla="*/ 8 w 198"/>
                  <a:gd name="T7" fmla="*/ 123 h 155"/>
                  <a:gd name="T8" fmla="*/ 150 w 198"/>
                  <a:gd name="T9" fmla="*/ 11 h 155"/>
                  <a:gd name="T10" fmla="*/ 153 w 198"/>
                  <a:gd name="T11" fmla="*/ 4 h 155"/>
                  <a:gd name="T12" fmla="*/ 150 w 198"/>
                  <a:gd name="T13" fmla="*/ 11 h 155"/>
                  <a:gd name="T14" fmla="*/ 153 w 198"/>
                  <a:gd name="T15" fmla="*/ 8 h 155"/>
                  <a:gd name="T16" fmla="*/ 153 w 198"/>
                  <a:gd name="T17" fmla="*/ 4 h 155"/>
                  <a:gd name="T18" fmla="*/ 153 w 198"/>
                  <a:gd name="T19" fmla="*/ 4 h 155"/>
                  <a:gd name="T20" fmla="*/ 153 w 198"/>
                  <a:gd name="T21" fmla="*/ 0 h 155"/>
                  <a:gd name="T22" fmla="*/ 150 w 198"/>
                  <a:gd name="T23" fmla="*/ 0 h 155"/>
                  <a:gd name="T24" fmla="*/ 150 w 198"/>
                  <a:gd name="T25" fmla="*/ 0 h 155"/>
                  <a:gd name="T26" fmla="*/ 146 w 198"/>
                  <a:gd name="T27" fmla="*/ 0 h 155"/>
                  <a:gd name="T28" fmla="*/ 144 w 198"/>
                  <a:gd name="T29" fmla="*/ 0 h 155"/>
                  <a:gd name="T30" fmla="*/ 153 w 198"/>
                  <a:gd name="T31" fmla="*/ 4 h 1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8" h="155">
                    <a:moveTo>
                      <a:pt x="198" y="4"/>
                    </a:moveTo>
                    <a:lnTo>
                      <a:pt x="186" y="0"/>
                    </a:lnTo>
                    <a:lnTo>
                      <a:pt x="0" y="144"/>
                    </a:lnTo>
                    <a:lnTo>
                      <a:pt x="8" y="155"/>
                    </a:lnTo>
                    <a:lnTo>
                      <a:pt x="194" y="12"/>
                    </a:lnTo>
                    <a:lnTo>
                      <a:pt x="198" y="4"/>
                    </a:lnTo>
                    <a:lnTo>
                      <a:pt x="194" y="12"/>
                    </a:lnTo>
                    <a:lnTo>
                      <a:pt x="198" y="8"/>
                    </a:lnTo>
                    <a:lnTo>
                      <a:pt x="198" y="4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90" y="0"/>
                    </a:lnTo>
                    <a:lnTo>
                      <a:pt x="186" y="0"/>
                    </a:lnTo>
                    <a:lnTo>
                      <a:pt x="198" y="4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Freeform 55"/>
              <p:cNvSpPr>
                <a:spLocks/>
              </p:cNvSpPr>
              <p:nvPr/>
            </p:nvSpPr>
            <p:spPr bwMode="auto">
              <a:xfrm>
                <a:off x="3482" y="1516"/>
                <a:ext cx="15" cy="1021"/>
              </a:xfrm>
              <a:custGeom>
                <a:avLst/>
                <a:gdLst>
                  <a:gd name="T0" fmla="*/ 8 w 16"/>
                  <a:gd name="T1" fmla="*/ 844 h 1071"/>
                  <a:gd name="T2" fmla="*/ 11 w 16"/>
                  <a:gd name="T3" fmla="*/ 837 h 1071"/>
                  <a:gd name="T4" fmla="*/ 8 w 16"/>
                  <a:gd name="T5" fmla="*/ 0 h 1071"/>
                  <a:gd name="T6" fmla="*/ 0 w 16"/>
                  <a:gd name="T7" fmla="*/ 0 h 1071"/>
                  <a:gd name="T8" fmla="*/ 0 w 16"/>
                  <a:gd name="T9" fmla="*/ 837 h 1071"/>
                  <a:gd name="T10" fmla="*/ 8 w 16"/>
                  <a:gd name="T11" fmla="*/ 844 h 1071"/>
                  <a:gd name="T12" fmla="*/ 0 w 16"/>
                  <a:gd name="T13" fmla="*/ 837 h 1071"/>
                  <a:gd name="T14" fmla="*/ 0 w 16"/>
                  <a:gd name="T15" fmla="*/ 841 h 1071"/>
                  <a:gd name="T16" fmla="*/ 4 w 16"/>
                  <a:gd name="T17" fmla="*/ 844 h 1071"/>
                  <a:gd name="T18" fmla="*/ 4 w 16"/>
                  <a:gd name="T19" fmla="*/ 844 h 1071"/>
                  <a:gd name="T20" fmla="*/ 8 w 16"/>
                  <a:gd name="T21" fmla="*/ 844 h 1071"/>
                  <a:gd name="T22" fmla="*/ 8 w 16"/>
                  <a:gd name="T23" fmla="*/ 844 h 1071"/>
                  <a:gd name="T24" fmla="*/ 8 w 16"/>
                  <a:gd name="T25" fmla="*/ 844 h 1071"/>
                  <a:gd name="T26" fmla="*/ 8 w 16"/>
                  <a:gd name="T27" fmla="*/ 841 h 1071"/>
                  <a:gd name="T28" fmla="*/ 11 w 16"/>
                  <a:gd name="T29" fmla="*/ 837 h 1071"/>
                  <a:gd name="T30" fmla="*/ 8 w 16"/>
                  <a:gd name="T31" fmla="*/ 844 h 10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" h="1071">
                    <a:moveTo>
                      <a:pt x="12" y="1071"/>
                    </a:moveTo>
                    <a:lnTo>
                      <a:pt x="16" y="1063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063"/>
                    </a:lnTo>
                    <a:lnTo>
                      <a:pt x="12" y="1071"/>
                    </a:lnTo>
                    <a:lnTo>
                      <a:pt x="0" y="1063"/>
                    </a:lnTo>
                    <a:lnTo>
                      <a:pt x="0" y="1067"/>
                    </a:lnTo>
                    <a:lnTo>
                      <a:pt x="4" y="1071"/>
                    </a:lnTo>
                    <a:lnTo>
                      <a:pt x="8" y="1071"/>
                    </a:lnTo>
                    <a:lnTo>
                      <a:pt x="12" y="1071"/>
                    </a:lnTo>
                    <a:lnTo>
                      <a:pt x="12" y="1067"/>
                    </a:lnTo>
                    <a:lnTo>
                      <a:pt x="16" y="1063"/>
                    </a:lnTo>
                    <a:lnTo>
                      <a:pt x="12" y="1071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Freeform 56"/>
              <p:cNvSpPr>
                <a:spLocks/>
              </p:cNvSpPr>
              <p:nvPr/>
            </p:nvSpPr>
            <p:spPr bwMode="auto">
              <a:xfrm>
                <a:off x="3305" y="2526"/>
                <a:ext cx="188" cy="185"/>
              </a:xfrm>
              <a:custGeom>
                <a:avLst/>
                <a:gdLst>
                  <a:gd name="T0" fmla="*/ 0 w 198"/>
                  <a:gd name="T1" fmla="*/ 147 h 194"/>
                  <a:gd name="T2" fmla="*/ 8 w 198"/>
                  <a:gd name="T3" fmla="*/ 153 h 194"/>
                  <a:gd name="T4" fmla="*/ 153 w 198"/>
                  <a:gd name="T5" fmla="*/ 10 h 194"/>
                  <a:gd name="T6" fmla="*/ 146 w 198"/>
                  <a:gd name="T7" fmla="*/ 0 h 194"/>
                  <a:gd name="T8" fmla="*/ 0 w 198"/>
                  <a:gd name="T9" fmla="*/ 144 h 194"/>
                  <a:gd name="T10" fmla="*/ 0 w 198"/>
                  <a:gd name="T11" fmla="*/ 147 h 194"/>
                  <a:gd name="T12" fmla="*/ 0 w 198"/>
                  <a:gd name="T13" fmla="*/ 144 h 194"/>
                  <a:gd name="T14" fmla="*/ 0 w 198"/>
                  <a:gd name="T15" fmla="*/ 147 h 194"/>
                  <a:gd name="T16" fmla="*/ 0 w 198"/>
                  <a:gd name="T17" fmla="*/ 150 h 194"/>
                  <a:gd name="T18" fmla="*/ 0 w 198"/>
                  <a:gd name="T19" fmla="*/ 150 h 194"/>
                  <a:gd name="T20" fmla="*/ 0 w 198"/>
                  <a:gd name="T21" fmla="*/ 153 h 194"/>
                  <a:gd name="T22" fmla="*/ 4 w 198"/>
                  <a:gd name="T23" fmla="*/ 153 h 194"/>
                  <a:gd name="T24" fmla="*/ 4 w 198"/>
                  <a:gd name="T25" fmla="*/ 153 h 194"/>
                  <a:gd name="T26" fmla="*/ 8 w 198"/>
                  <a:gd name="T27" fmla="*/ 153 h 194"/>
                  <a:gd name="T28" fmla="*/ 8 w 198"/>
                  <a:gd name="T29" fmla="*/ 153 h 194"/>
                  <a:gd name="T30" fmla="*/ 0 w 198"/>
                  <a:gd name="T31" fmla="*/ 147 h 1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8" h="194">
                    <a:moveTo>
                      <a:pt x="0" y="186"/>
                    </a:moveTo>
                    <a:lnTo>
                      <a:pt x="8" y="194"/>
                    </a:lnTo>
                    <a:lnTo>
                      <a:pt x="198" y="11"/>
                    </a:lnTo>
                    <a:lnTo>
                      <a:pt x="190" y="0"/>
                    </a:lnTo>
                    <a:lnTo>
                      <a:pt x="0" y="182"/>
                    </a:lnTo>
                    <a:lnTo>
                      <a:pt x="0" y="186"/>
                    </a:lnTo>
                    <a:lnTo>
                      <a:pt x="0" y="182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4"/>
                    </a:lnTo>
                    <a:lnTo>
                      <a:pt x="4" y="194"/>
                    </a:lnTo>
                    <a:lnTo>
                      <a:pt x="8" y="194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Freeform 57"/>
              <p:cNvSpPr>
                <a:spLocks/>
              </p:cNvSpPr>
              <p:nvPr/>
            </p:nvSpPr>
            <p:spPr bwMode="auto">
              <a:xfrm>
                <a:off x="3305" y="1649"/>
                <a:ext cx="10" cy="1055"/>
              </a:xfrm>
              <a:custGeom>
                <a:avLst/>
                <a:gdLst>
                  <a:gd name="T0" fmla="*/ 0 w 11"/>
                  <a:gd name="T1" fmla="*/ 0 h 1106"/>
                  <a:gd name="T2" fmla="*/ 0 w 11"/>
                  <a:gd name="T3" fmla="*/ 8 h 1106"/>
                  <a:gd name="T4" fmla="*/ 0 w 11"/>
                  <a:gd name="T5" fmla="*/ 874 h 1106"/>
                  <a:gd name="T6" fmla="*/ 6 w 11"/>
                  <a:gd name="T7" fmla="*/ 874 h 1106"/>
                  <a:gd name="T8" fmla="*/ 6 w 11"/>
                  <a:gd name="T9" fmla="*/ 8 h 1106"/>
                  <a:gd name="T10" fmla="*/ 0 w 11"/>
                  <a:gd name="T11" fmla="*/ 0 h 1106"/>
                  <a:gd name="T12" fmla="*/ 6 w 11"/>
                  <a:gd name="T13" fmla="*/ 8 h 1106"/>
                  <a:gd name="T14" fmla="*/ 6 w 11"/>
                  <a:gd name="T15" fmla="*/ 4 h 1106"/>
                  <a:gd name="T16" fmla="*/ 5 w 11"/>
                  <a:gd name="T17" fmla="*/ 0 h 1106"/>
                  <a:gd name="T18" fmla="*/ 5 w 11"/>
                  <a:gd name="T19" fmla="*/ 0 h 1106"/>
                  <a:gd name="T20" fmla="*/ 4 w 11"/>
                  <a:gd name="T21" fmla="*/ 0 h 1106"/>
                  <a:gd name="T22" fmla="*/ 4 w 11"/>
                  <a:gd name="T23" fmla="*/ 0 h 1106"/>
                  <a:gd name="T24" fmla="*/ 0 w 11"/>
                  <a:gd name="T25" fmla="*/ 0 h 1106"/>
                  <a:gd name="T26" fmla="*/ 0 w 11"/>
                  <a:gd name="T27" fmla="*/ 4 h 1106"/>
                  <a:gd name="T28" fmla="*/ 0 w 11"/>
                  <a:gd name="T29" fmla="*/ 8 h 1106"/>
                  <a:gd name="T30" fmla="*/ 0 w 11"/>
                  <a:gd name="T31" fmla="*/ 0 h 11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" h="1106">
                    <a:moveTo>
                      <a:pt x="0" y="0"/>
                    </a:moveTo>
                    <a:lnTo>
                      <a:pt x="0" y="8"/>
                    </a:lnTo>
                    <a:lnTo>
                      <a:pt x="0" y="1106"/>
                    </a:lnTo>
                    <a:lnTo>
                      <a:pt x="11" y="1106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Freeform 58"/>
              <p:cNvSpPr>
                <a:spLocks/>
              </p:cNvSpPr>
              <p:nvPr/>
            </p:nvSpPr>
            <p:spPr bwMode="auto">
              <a:xfrm>
                <a:off x="3227" y="1516"/>
                <a:ext cx="263" cy="141"/>
              </a:xfrm>
              <a:custGeom>
                <a:avLst/>
                <a:gdLst>
                  <a:gd name="T0" fmla="*/ 0 w 71"/>
                  <a:gd name="T1" fmla="*/ 26723 h 38"/>
                  <a:gd name="T2" fmla="*/ 15243 w 71"/>
                  <a:gd name="T3" fmla="*/ 26723 h 38"/>
                  <a:gd name="T4" fmla="*/ 49507 w 71"/>
                  <a:gd name="T5" fmla="*/ 0 h 38"/>
                  <a:gd name="T6" fmla="*/ 34260 w 71"/>
                  <a:gd name="T7" fmla="*/ 0 h 38"/>
                  <a:gd name="T8" fmla="*/ 0 w 71"/>
                  <a:gd name="T9" fmla="*/ 26723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38">
                    <a:moveTo>
                      <a:pt x="0" y="38"/>
                    </a:moveTo>
                    <a:lnTo>
                      <a:pt x="22" y="38"/>
                    </a:lnTo>
                    <a:lnTo>
                      <a:pt x="71" y="0"/>
                    </a:lnTo>
                    <a:lnTo>
                      <a:pt x="49" y="0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B7A8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Freeform 59"/>
              <p:cNvSpPr>
                <a:spLocks/>
              </p:cNvSpPr>
              <p:nvPr/>
            </p:nvSpPr>
            <p:spPr bwMode="auto">
              <a:xfrm>
                <a:off x="3227" y="1649"/>
                <a:ext cx="88" cy="11"/>
              </a:xfrm>
              <a:custGeom>
                <a:avLst/>
                <a:gdLst>
                  <a:gd name="T0" fmla="*/ 68 w 93"/>
                  <a:gd name="T1" fmla="*/ 11 h 11"/>
                  <a:gd name="T2" fmla="*/ 65 w 93"/>
                  <a:gd name="T3" fmla="*/ 0 h 11"/>
                  <a:gd name="T4" fmla="*/ 0 w 93"/>
                  <a:gd name="T5" fmla="*/ 0 h 11"/>
                  <a:gd name="T6" fmla="*/ 0 w 93"/>
                  <a:gd name="T7" fmla="*/ 11 h 11"/>
                  <a:gd name="T8" fmla="*/ 65 w 93"/>
                  <a:gd name="T9" fmla="*/ 11 h 11"/>
                  <a:gd name="T10" fmla="*/ 68 w 93"/>
                  <a:gd name="T11" fmla="*/ 11 h 11"/>
                  <a:gd name="T12" fmla="*/ 65 w 93"/>
                  <a:gd name="T13" fmla="*/ 11 h 11"/>
                  <a:gd name="T14" fmla="*/ 68 w 93"/>
                  <a:gd name="T15" fmla="*/ 11 h 11"/>
                  <a:gd name="T16" fmla="*/ 71 w 93"/>
                  <a:gd name="T17" fmla="*/ 11 h 11"/>
                  <a:gd name="T18" fmla="*/ 71 w 93"/>
                  <a:gd name="T19" fmla="*/ 8 h 11"/>
                  <a:gd name="T20" fmla="*/ 71 w 93"/>
                  <a:gd name="T21" fmla="*/ 8 h 11"/>
                  <a:gd name="T22" fmla="*/ 71 w 93"/>
                  <a:gd name="T23" fmla="*/ 4 h 11"/>
                  <a:gd name="T24" fmla="*/ 71 w 93"/>
                  <a:gd name="T25" fmla="*/ 4 h 11"/>
                  <a:gd name="T26" fmla="*/ 68 w 93"/>
                  <a:gd name="T27" fmla="*/ 0 h 11"/>
                  <a:gd name="T28" fmla="*/ 65 w 93"/>
                  <a:gd name="T29" fmla="*/ 0 h 11"/>
                  <a:gd name="T30" fmla="*/ 68 w 93"/>
                  <a:gd name="T31" fmla="*/ 11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3" h="11">
                    <a:moveTo>
                      <a:pt x="90" y="11"/>
                    </a:moveTo>
                    <a:lnTo>
                      <a:pt x="86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6" y="11"/>
                    </a:lnTo>
                    <a:lnTo>
                      <a:pt x="90" y="11"/>
                    </a:lnTo>
                    <a:lnTo>
                      <a:pt x="86" y="11"/>
                    </a:lnTo>
                    <a:lnTo>
                      <a:pt x="90" y="11"/>
                    </a:lnTo>
                    <a:lnTo>
                      <a:pt x="93" y="11"/>
                    </a:lnTo>
                    <a:lnTo>
                      <a:pt x="93" y="8"/>
                    </a:lnTo>
                    <a:lnTo>
                      <a:pt x="93" y="4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90" y="11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Freeform 60"/>
              <p:cNvSpPr>
                <a:spLocks/>
              </p:cNvSpPr>
              <p:nvPr/>
            </p:nvSpPr>
            <p:spPr bwMode="auto">
              <a:xfrm>
                <a:off x="3305" y="1512"/>
                <a:ext cx="188" cy="148"/>
              </a:xfrm>
              <a:custGeom>
                <a:avLst/>
                <a:gdLst>
                  <a:gd name="T0" fmla="*/ 150 w 198"/>
                  <a:gd name="T1" fmla="*/ 0 h 155"/>
                  <a:gd name="T2" fmla="*/ 146 w 198"/>
                  <a:gd name="T3" fmla="*/ 0 h 155"/>
                  <a:gd name="T4" fmla="*/ 0 w 198"/>
                  <a:gd name="T5" fmla="*/ 114 h 155"/>
                  <a:gd name="T6" fmla="*/ 8 w 198"/>
                  <a:gd name="T7" fmla="*/ 123 h 155"/>
                  <a:gd name="T8" fmla="*/ 153 w 198"/>
                  <a:gd name="T9" fmla="*/ 8 h 155"/>
                  <a:gd name="T10" fmla="*/ 150 w 198"/>
                  <a:gd name="T11" fmla="*/ 0 h 155"/>
                  <a:gd name="T12" fmla="*/ 153 w 198"/>
                  <a:gd name="T13" fmla="*/ 8 h 155"/>
                  <a:gd name="T14" fmla="*/ 153 w 198"/>
                  <a:gd name="T15" fmla="*/ 8 h 155"/>
                  <a:gd name="T16" fmla="*/ 153 w 198"/>
                  <a:gd name="T17" fmla="*/ 4 h 155"/>
                  <a:gd name="T18" fmla="*/ 153 w 198"/>
                  <a:gd name="T19" fmla="*/ 4 h 155"/>
                  <a:gd name="T20" fmla="*/ 153 w 198"/>
                  <a:gd name="T21" fmla="*/ 0 h 155"/>
                  <a:gd name="T22" fmla="*/ 150 w 198"/>
                  <a:gd name="T23" fmla="*/ 0 h 155"/>
                  <a:gd name="T24" fmla="*/ 150 w 198"/>
                  <a:gd name="T25" fmla="*/ 0 h 155"/>
                  <a:gd name="T26" fmla="*/ 146 w 198"/>
                  <a:gd name="T27" fmla="*/ 0 h 155"/>
                  <a:gd name="T28" fmla="*/ 146 w 198"/>
                  <a:gd name="T29" fmla="*/ 0 h 155"/>
                  <a:gd name="T30" fmla="*/ 150 w 198"/>
                  <a:gd name="T31" fmla="*/ 0 h 1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8" h="155">
                    <a:moveTo>
                      <a:pt x="194" y="0"/>
                    </a:moveTo>
                    <a:lnTo>
                      <a:pt x="190" y="0"/>
                    </a:lnTo>
                    <a:lnTo>
                      <a:pt x="0" y="144"/>
                    </a:lnTo>
                    <a:lnTo>
                      <a:pt x="8" y="155"/>
                    </a:lnTo>
                    <a:lnTo>
                      <a:pt x="198" y="8"/>
                    </a:lnTo>
                    <a:lnTo>
                      <a:pt x="194" y="0"/>
                    </a:lnTo>
                    <a:lnTo>
                      <a:pt x="198" y="8"/>
                    </a:lnTo>
                    <a:lnTo>
                      <a:pt x="198" y="4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90" y="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Freeform 61"/>
              <p:cNvSpPr>
                <a:spLocks/>
              </p:cNvSpPr>
              <p:nvPr/>
            </p:nvSpPr>
            <p:spPr bwMode="auto">
              <a:xfrm>
                <a:off x="3401" y="1508"/>
                <a:ext cx="89" cy="15"/>
              </a:xfrm>
              <a:custGeom>
                <a:avLst/>
                <a:gdLst>
                  <a:gd name="T0" fmla="*/ 4 w 93"/>
                  <a:gd name="T1" fmla="*/ 4 h 16"/>
                  <a:gd name="T2" fmla="*/ 7 w 93"/>
                  <a:gd name="T3" fmla="*/ 8 h 16"/>
                  <a:gd name="T4" fmla="*/ 75 w 93"/>
                  <a:gd name="T5" fmla="*/ 11 h 16"/>
                  <a:gd name="T6" fmla="*/ 75 w 93"/>
                  <a:gd name="T7" fmla="*/ 4 h 16"/>
                  <a:gd name="T8" fmla="*/ 7 w 93"/>
                  <a:gd name="T9" fmla="*/ 0 h 16"/>
                  <a:gd name="T10" fmla="*/ 4 w 93"/>
                  <a:gd name="T11" fmla="*/ 4 h 16"/>
                  <a:gd name="T12" fmla="*/ 7 w 93"/>
                  <a:gd name="T13" fmla="*/ 0 h 16"/>
                  <a:gd name="T14" fmla="*/ 4 w 93"/>
                  <a:gd name="T15" fmla="*/ 0 h 16"/>
                  <a:gd name="T16" fmla="*/ 4 w 93"/>
                  <a:gd name="T17" fmla="*/ 4 h 16"/>
                  <a:gd name="T18" fmla="*/ 0 w 93"/>
                  <a:gd name="T19" fmla="*/ 4 h 16"/>
                  <a:gd name="T20" fmla="*/ 0 w 93"/>
                  <a:gd name="T21" fmla="*/ 8 h 16"/>
                  <a:gd name="T22" fmla="*/ 0 w 93"/>
                  <a:gd name="T23" fmla="*/ 8 h 16"/>
                  <a:gd name="T24" fmla="*/ 4 w 93"/>
                  <a:gd name="T25" fmla="*/ 8 h 16"/>
                  <a:gd name="T26" fmla="*/ 4 w 93"/>
                  <a:gd name="T27" fmla="*/ 8 h 16"/>
                  <a:gd name="T28" fmla="*/ 7 w 93"/>
                  <a:gd name="T29" fmla="*/ 8 h 16"/>
                  <a:gd name="T30" fmla="*/ 4 w 93"/>
                  <a:gd name="T31" fmla="*/ 4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3" h="16">
                    <a:moveTo>
                      <a:pt x="4" y="4"/>
                    </a:moveTo>
                    <a:lnTo>
                      <a:pt x="7" y="12"/>
                    </a:lnTo>
                    <a:lnTo>
                      <a:pt x="93" y="16"/>
                    </a:lnTo>
                    <a:lnTo>
                      <a:pt x="93" y="4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Freeform 62"/>
              <p:cNvSpPr>
                <a:spLocks/>
              </p:cNvSpPr>
              <p:nvPr/>
            </p:nvSpPr>
            <p:spPr bwMode="auto">
              <a:xfrm>
                <a:off x="3224" y="1512"/>
                <a:ext cx="187" cy="148"/>
              </a:xfrm>
              <a:custGeom>
                <a:avLst/>
                <a:gdLst>
                  <a:gd name="T0" fmla="*/ 3 w 197"/>
                  <a:gd name="T1" fmla="*/ 123 h 155"/>
                  <a:gd name="T2" fmla="*/ 7 w 197"/>
                  <a:gd name="T3" fmla="*/ 123 h 155"/>
                  <a:gd name="T4" fmla="*/ 152 w 197"/>
                  <a:gd name="T5" fmla="*/ 8 h 155"/>
                  <a:gd name="T6" fmla="*/ 146 w 197"/>
                  <a:gd name="T7" fmla="*/ 0 h 155"/>
                  <a:gd name="T8" fmla="*/ 0 w 197"/>
                  <a:gd name="T9" fmla="*/ 114 h 155"/>
                  <a:gd name="T10" fmla="*/ 3 w 197"/>
                  <a:gd name="T11" fmla="*/ 123 h 155"/>
                  <a:gd name="T12" fmla="*/ 0 w 197"/>
                  <a:gd name="T13" fmla="*/ 114 h 155"/>
                  <a:gd name="T14" fmla="*/ 0 w 197"/>
                  <a:gd name="T15" fmla="*/ 117 h 155"/>
                  <a:gd name="T16" fmla="*/ 0 w 197"/>
                  <a:gd name="T17" fmla="*/ 120 h 155"/>
                  <a:gd name="T18" fmla="*/ 0 w 197"/>
                  <a:gd name="T19" fmla="*/ 120 h 155"/>
                  <a:gd name="T20" fmla="*/ 0 w 197"/>
                  <a:gd name="T21" fmla="*/ 123 h 155"/>
                  <a:gd name="T22" fmla="*/ 3 w 197"/>
                  <a:gd name="T23" fmla="*/ 123 h 155"/>
                  <a:gd name="T24" fmla="*/ 3 w 197"/>
                  <a:gd name="T25" fmla="*/ 123 h 155"/>
                  <a:gd name="T26" fmla="*/ 7 w 197"/>
                  <a:gd name="T27" fmla="*/ 123 h 155"/>
                  <a:gd name="T28" fmla="*/ 7 w 197"/>
                  <a:gd name="T29" fmla="*/ 123 h 155"/>
                  <a:gd name="T30" fmla="*/ 3 w 197"/>
                  <a:gd name="T31" fmla="*/ 123 h 1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7" h="155">
                    <a:moveTo>
                      <a:pt x="3" y="155"/>
                    </a:moveTo>
                    <a:lnTo>
                      <a:pt x="7" y="155"/>
                    </a:lnTo>
                    <a:lnTo>
                      <a:pt x="197" y="8"/>
                    </a:lnTo>
                    <a:lnTo>
                      <a:pt x="190" y="0"/>
                    </a:lnTo>
                    <a:lnTo>
                      <a:pt x="0" y="144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0" y="155"/>
                    </a:lnTo>
                    <a:lnTo>
                      <a:pt x="3" y="155"/>
                    </a:lnTo>
                    <a:lnTo>
                      <a:pt x="7" y="155"/>
                    </a:lnTo>
                    <a:lnTo>
                      <a:pt x="3" y="155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Freeform 63"/>
              <p:cNvSpPr>
                <a:spLocks/>
              </p:cNvSpPr>
              <p:nvPr/>
            </p:nvSpPr>
            <p:spPr bwMode="auto">
              <a:xfrm>
                <a:off x="3153" y="1154"/>
                <a:ext cx="181" cy="495"/>
              </a:xfrm>
              <a:custGeom>
                <a:avLst/>
                <a:gdLst>
                  <a:gd name="T0" fmla="*/ 0 w 49"/>
                  <a:gd name="T1" fmla="*/ 92192 h 134"/>
                  <a:gd name="T2" fmla="*/ 33718 w 49"/>
                  <a:gd name="T3" fmla="*/ 67398 h 134"/>
                  <a:gd name="T4" fmla="*/ 33718 w 49"/>
                  <a:gd name="T5" fmla="*/ 0 h 134"/>
                  <a:gd name="T6" fmla="*/ 750 w 49"/>
                  <a:gd name="T7" fmla="*/ 23442 h 134"/>
                  <a:gd name="T8" fmla="*/ 0 w 49"/>
                  <a:gd name="T9" fmla="*/ 92192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34">
                    <a:moveTo>
                      <a:pt x="0" y="134"/>
                    </a:moveTo>
                    <a:lnTo>
                      <a:pt x="49" y="98"/>
                    </a:lnTo>
                    <a:lnTo>
                      <a:pt x="49" y="0"/>
                    </a:lnTo>
                    <a:lnTo>
                      <a:pt x="1" y="34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008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64"/>
              <p:cNvSpPr>
                <a:spLocks/>
              </p:cNvSpPr>
              <p:nvPr/>
            </p:nvSpPr>
            <p:spPr bwMode="auto">
              <a:xfrm>
                <a:off x="3149" y="1508"/>
                <a:ext cx="189" cy="145"/>
              </a:xfrm>
              <a:custGeom>
                <a:avLst/>
                <a:gdLst>
                  <a:gd name="T0" fmla="*/ 157 w 198"/>
                  <a:gd name="T1" fmla="*/ 8 h 152"/>
                  <a:gd name="T2" fmla="*/ 151 w 198"/>
                  <a:gd name="T3" fmla="*/ 4 h 152"/>
                  <a:gd name="T4" fmla="*/ 0 w 198"/>
                  <a:gd name="T5" fmla="*/ 114 h 152"/>
                  <a:gd name="T6" fmla="*/ 8 w 198"/>
                  <a:gd name="T7" fmla="*/ 120 h 152"/>
                  <a:gd name="T8" fmla="*/ 157 w 198"/>
                  <a:gd name="T9" fmla="*/ 10 h 152"/>
                  <a:gd name="T10" fmla="*/ 157 w 198"/>
                  <a:gd name="T11" fmla="*/ 8 h 152"/>
                  <a:gd name="T12" fmla="*/ 157 w 198"/>
                  <a:gd name="T13" fmla="*/ 10 h 152"/>
                  <a:gd name="T14" fmla="*/ 157 w 198"/>
                  <a:gd name="T15" fmla="*/ 10 h 152"/>
                  <a:gd name="T16" fmla="*/ 157 w 198"/>
                  <a:gd name="T17" fmla="*/ 8 h 152"/>
                  <a:gd name="T18" fmla="*/ 157 w 198"/>
                  <a:gd name="T19" fmla="*/ 8 h 152"/>
                  <a:gd name="T20" fmla="*/ 157 w 198"/>
                  <a:gd name="T21" fmla="*/ 4 h 152"/>
                  <a:gd name="T22" fmla="*/ 154 w 198"/>
                  <a:gd name="T23" fmla="*/ 4 h 152"/>
                  <a:gd name="T24" fmla="*/ 154 w 198"/>
                  <a:gd name="T25" fmla="*/ 0 h 152"/>
                  <a:gd name="T26" fmla="*/ 151 w 198"/>
                  <a:gd name="T27" fmla="*/ 0 h 152"/>
                  <a:gd name="T28" fmla="*/ 151 w 198"/>
                  <a:gd name="T29" fmla="*/ 4 h 152"/>
                  <a:gd name="T30" fmla="*/ 157 w 198"/>
                  <a:gd name="T31" fmla="*/ 8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8" h="152">
                    <a:moveTo>
                      <a:pt x="198" y="8"/>
                    </a:moveTo>
                    <a:lnTo>
                      <a:pt x="190" y="4"/>
                    </a:lnTo>
                    <a:lnTo>
                      <a:pt x="0" y="144"/>
                    </a:lnTo>
                    <a:lnTo>
                      <a:pt x="8" y="15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8" y="4"/>
                    </a:lnTo>
                    <a:lnTo>
                      <a:pt x="194" y="4"/>
                    </a:lnTo>
                    <a:lnTo>
                      <a:pt x="194" y="0"/>
                    </a:lnTo>
                    <a:lnTo>
                      <a:pt x="190" y="0"/>
                    </a:lnTo>
                    <a:lnTo>
                      <a:pt x="190" y="4"/>
                    </a:lnTo>
                    <a:lnTo>
                      <a:pt x="198" y="8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65"/>
              <p:cNvSpPr>
                <a:spLocks/>
              </p:cNvSpPr>
              <p:nvPr/>
            </p:nvSpPr>
            <p:spPr bwMode="auto">
              <a:xfrm>
                <a:off x="3327" y="1146"/>
                <a:ext cx="11" cy="370"/>
              </a:xfrm>
              <a:custGeom>
                <a:avLst/>
                <a:gdLst>
                  <a:gd name="T0" fmla="*/ 4 w 12"/>
                  <a:gd name="T1" fmla="*/ 4 h 388"/>
                  <a:gd name="T2" fmla="*/ 0 w 12"/>
                  <a:gd name="T3" fmla="*/ 8 h 388"/>
                  <a:gd name="T4" fmla="*/ 0 w 12"/>
                  <a:gd name="T5" fmla="*/ 306 h 388"/>
                  <a:gd name="T6" fmla="*/ 7 w 12"/>
                  <a:gd name="T7" fmla="*/ 306 h 388"/>
                  <a:gd name="T8" fmla="*/ 7 w 12"/>
                  <a:gd name="T9" fmla="*/ 8 h 388"/>
                  <a:gd name="T10" fmla="*/ 4 w 12"/>
                  <a:gd name="T11" fmla="*/ 4 h 388"/>
                  <a:gd name="T12" fmla="*/ 7 w 12"/>
                  <a:gd name="T13" fmla="*/ 8 h 388"/>
                  <a:gd name="T14" fmla="*/ 7 w 12"/>
                  <a:gd name="T15" fmla="*/ 4 h 388"/>
                  <a:gd name="T16" fmla="*/ 7 w 12"/>
                  <a:gd name="T17" fmla="*/ 4 h 388"/>
                  <a:gd name="T18" fmla="*/ 6 w 12"/>
                  <a:gd name="T19" fmla="*/ 0 h 388"/>
                  <a:gd name="T20" fmla="*/ 6 w 12"/>
                  <a:gd name="T21" fmla="*/ 0 h 388"/>
                  <a:gd name="T22" fmla="*/ 4 w 12"/>
                  <a:gd name="T23" fmla="*/ 0 h 388"/>
                  <a:gd name="T24" fmla="*/ 0 w 12"/>
                  <a:gd name="T25" fmla="*/ 4 h 388"/>
                  <a:gd name="T26" fmla="*/ 0 w 12"/>
                  <a:gd name="T27" fmla="*/ 4 h 388"/>
                  <a:gd name="T28" fmla="*/ 0 w 12"/>
                  <a:gd name="T29" fmla="*/ 8 h 388"/>
                  <a:gd name="T30" fmla="*/ 4 w 12"/>
                  <a:gd name="T31" fmla="*/ 4 h 3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" h="388">
                    <a:moveTo>
                      <a:pt x="4" y="4"/>
                    </a:moveTo>
                    <a:lnTo>
                      <a:pt x="0" y="8"/>
                    </a:lnTo>
                    <a:lnTo>
                      <a:pt x="0" y="388"/>
                    </a:lnTo>
                    <a:lnTo>
                      <a:pt x="12" y="388"/>
                    </a:lnTo>
                    <a:lnTo>
                      <a:pt x="12" y="8"/>
                    </a:lnTo>
                    <a:lnTo>
                      <a:pt x="4" y="4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66"/>
              <p:cNvSpPr>
                <a:spLocks/>
              </p:cNvSpPr>
              <p:nvPr/>
            </p:nvSpPr>
            <p:spPr bwMode="auto">
              <a:xfrm>
                <a:off x="3149" y="1150"/>
                <a:ext cx="189" cy="137"/>
              </a:xfrm>
              <a:custGeom>
                <a:avLst/>
                <a:gdLst>
                  <a:gd name="T0" fmla="*/ 0 w 198"/>
                  <a:gd name="T1" fmla="*/ 106 h 144"/>
                  <a:gd name="T2" fmla="*/ 11 w 198"/>
                  <a:gd name="T3" fmla="*/ 109 h 144"/>
                  <a:gd name="T4" fmla="*/ 157 w 198"/>
                  <a:gd name="T5" fmla="*/ 8 h 144"/>
                  <a:gd name="T6" fmla="*/ 151 w 198"/>
                  <a:gd name="T7" fmla="*/ 0 h 144"/>
                  <a:gd name="T8" fmla="*/ 4 w 198"/>
                  <a:gd name="T9" fmla="*/ 103 h 144"/>
                  <a:gd name="T10" fmla="*/ 0 w 198"/>
                  <a:gd name="T11" fmla="*/ 106 h 144"/>
                  <a:gd name="T12" fmla="*/ 4 w 198"/>
                  <a:gd name="T13" fmla="*/ 103 h 144"/>
                  <a:gd name="T14" fmla="*/ 0 w 198"/>
                  <a:gd name="T15" fmla="*/ 103 h 144"/>
                  <a:gd name="T16" fmla="*/ 0 w 198"/>
                  <a:gd name="T17" fmla="*/ 106 h 144"/>
                  <a:gd name="T18" fmla="*/ 0 w 198"/>
                  <a:gd name="T19" fmla="*/ 106 h 144"/>
                  <a:gd name="T20" fmla="*/ 0 w 198"/>
                  <a:gd name="T21" fmla="*/ 109 h 144"/>
                  <a:gd name="T22" fmla="*/ 4 w 198"/>
                  <a:gd name="T23" fmla="*/ 109 h 144"/>
                  <a:gd name="T24" fmla="*/ 4 w 198"/>
                  <a:gd name="T25" fmla="*/ 112 h 144"/>
                  <a:gd name="T26" fmla="*/ 8 w 198"/>
                  <a:gd name="T27" fmla="*/ 112 h 144"/>
                  <a:gd name="T28" fmla="*/ 11 w 198"/>
                  <a:gd name="T29" fmla="*/ 109 h 144"/>
                  <a:gd name="T30" fmla="*/ 0 w 198"/>
                  <a:gd name="T31" fmla="*/ 106 h 1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8" h="144">
                    <a:moveTo>
                      <a:pt x="0" y="136"/>
                    </a:moveTo>
                    <a:lnTo>
                      <a:pt x="12" y="140"/>
                    </a:lnTo>
                    <a:lnTo>
                      <a:pt x="198" y="8"/>
                    </a:lnTo>
                    <a:lnTo>
                      <a:pt x="190" y="0"/>
                    </a:lnTo>
                    <a:lnTo>
                      <a:pt x="4" y="132"/>
                    </a:lnTo>
                    <a:lnTo>
                      <a:pt x="0" y="136"/>
                    </a:lnTo>
                    <a:lnTo>
                      <a:pt x="4" y="132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0" y="140"/>
                    </a:lnTo>
                    <a:lnTo>
                      <a:pt x="4" y="140"/>
                    </a:lnTo>
                    <a:lnTo>
                      <a:pt x="4" y="144"/>
                    </a:lnTo>
                    <a:lnTo>
                      <a:pt x="8" y="144"/>
                    </a:lnTo>
                    <a:lnTo>
                      <a:pt x="12" y="14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67"/>
              <p:cNvSpPr>
                <a:spLocks/>
              </p:cNvSpPr>
              <p:nvPr/>
            </p:nvSpPr>
            <p:spPr bwMode="auto">
              <a:xfrm>
                <a:off x="3146" y="1279"/>
                <a:ext cx="15" cy="378"/>
              </a:xfrm>
              <a:custGeom>
                <a:avLst/>
                <a:gdLst>
                  <a:gd name="T0" fmla="*/ 8 w 16"/>
                  <a:gd name="T1" fmla="*/ 311 h 396"/>
                  <a:gd name="T2" fmla="*/ 11 w 16"/>
                  <a:gd name="T3" fmla="*/ 307 h 396"/>
                  <a:gd name="T4" fmla="*/ 11 w 16"/>
                  <a:gd name="T5" fmla="*/ 0 h 396"/>
                  <a:gd name="T6" fmla="*/ 4 w 16"/>
                  <a:gd name="T7" fmla="*/ 0 h 396"/>
                  <a:gd name="T8" fmla="*/ 0 w 16"/>
                  <a:gd name="T9" fmla="*/ 307 h 396"/>
                  <a:gd name="T10" fmla="*/ 8 w 16"/>
                  <a:gd name="T11" fmla="*/ 311 h 396"/>
                  <a:gd name="T12" fmla="*/ 0 w 16"/>
                  <a:gd name="T13" fmla="*/ 307 h 396"/>
                  <a:gd name="T14" fmla="*/ 4 w 16"/>
                  <a:gd name="T15" fmla="*/ 311 h 396"/>
                  <a:gd name="T16" fmla="*/ 4 w 16"/>
                  <a:gd name="T17" fmla="*/ 311 h 396"/>
                  <a:gd name="T18" fmla="*/ 4 w 16"/>
                  <a:gd name="T19" fmla="*/ 314 h 396"/>
                  <a:gd name="T20" fmla="*/ 8 w 16"/>
                  <a:gd name="T21" fmla="*/ 314 h 396"/>
                  <a:gd name="T22" fmla="*/ 8 w 16"/>
                  <a:gd name="T23" fmla="*/ 314 h 396"/>
                  <a:gd name="T24" fmla="*/ 8 w 16"/>
                  <a:gd name="T25" fmla="*/ 311 h 396"/>
                  <a:gd name="T26" fmla="*/ 8 w 16"/>
                  <a:gd name="T27" fmla="*/ 311 h 396"/>
                  <a:gd name="T28" fmla="*/ 11 w 16"/>
                  <a:gd name="T29" fmla="*/ 307 h 396"/>
                  <a:gd name="T30" fmla="*/ 8 w 16"/>
                  <a:gd name="T31" fmla="*/ 311 h 3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" h="396">
                    <a:moveTo>
                      <a:pt x="12" y="392"/>
                    </a:moveTo>
                    <a:lnTo>
                      <a:pt x="16" y="388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388"/>
                    </a:lnTo>
                    <a:lnTo>
                      <a:pt x="12" y="392"/>
                    </a:lnTo>
                    <a:lnTo>
                      <a:pt x="0" y="388"/>
                    </a:lnTo>
                    <a:lnTo>
                      <a:pt x="4" y="392"/>
                    </a:lnTo>
                    <a:lnTo>
                      <a:pt x="4" y="396"/>
                    </a:lnTo>
                    <a:lnTo>
                      <a:pt x="8" y="396"/>
                    </a:lnTo>
                    <a:lnTo>
                      <a:pt x="12" y="396"/>
                    </a:lnTo>
                    <a:lnTo>
                      <a:pt x="12" y="392"/>
                    </a:lnTo>
                    <a:lnTo>
                      <a:pt x="16" y="388"/>
                    </a:lnTo>
                    <a:lnTo>
                      <a:pt x="12" y="392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68"/>
              <p:cNvSpPr>
                <a:spLocks/>
              </p:cNvSpPr>
              <p:nvPr/>
            </p:nvSpPr>
            <p:spPr bwMode="auto">
              <a:xfrm>
                <a:off x="3083" y="1154"/>
                <a:ext cx="248" cy="129"/>
              </a:xfrm>
              <a:custGeom>
                <a:avLst/>
                <a:gdLst>
                  <a:gd name="T0" fmla="*/ 0 w 67"/>
                  <a:gd name="T1" fmla="*/ 23080 h 35"/>
                  <a:gd name="T2" fmla="*/ 14662 w 67"/>
                  <a:gd name="T3" fmla="*/ 23788 h 35"/>
                  <a:gd name="T4" fmla="*/ 46557 w 67"/>
                  <a:gd name="T5" fmla="*/ 0 h 35"/>
                  <a:gd name="T6" fmla="*/ 31896 w 67"/>
                  <a:gd name="T7" fmla="*/ 748 h 35"/>
                  <a:gd name="T8" fmla="*/ 0 w 67"/>
                  <a:gd name="T9" fmla="*/ 2308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35">
                    <a:moveTo>
                      <a:pt x="0" y="34"/>
                    </a:moveTo>
                    <a:lnTo>
                      <a:pt x="21" y="35"/>
                    </a:lnTo>
                    <a:lnTo>
                      <a:pt x="67" y="0"/>
                    </a:lnTo>
                    <a:lnTo>
                      <a:pt x="46" y="1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A1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69"/>
              <p:cNvSpPr>
                <a:spLocks/>
              </p:cNvSpPr>
              <p:nvPr/>
            </p:nvSpPr>
            <p:spPr bwMode="auto">
              <a:xfrm>
                <a:off x="3083" y="1276"/>
                <a:ext cx="81" cy="11"/>
              </a:xfrm>
              <a:custGeom>
                <a:avLst/>
                <a:gdLst>
                  <a:gd name="T0" fmla="*/ 67 w 85"/>
                  <a:gd name="T1" fmla="*/ 7 h 12"/>
                  <a:gd name="T2" fmla="*/ 65 w 85"/>
                  <a:gd name="T3" fmla="*/ 0 h 12"/>
                  <a:gd name="T4" fmla="*/ 0 w 85"/>
                  <a:gd name="T5" fmla="*/ 0 h 12"/>
                  <a:gd name="T6" fmla="*/ 0 w 85"/>
                  <a:gd name="T7" fmla="*/ 7 h 12"/>
                  <a:gd name="T8" fmla="*/ 65 w 85"/>
                  <a:gd name="T9" fmla="*/ 7 h 12"/>
                  <a:gd name="T10" fmla="*/ 67 w 85"/>
                  <a:gd name="T11" fmla="*/ 7 h 12"/>
                  <a:gd name="T12" fmla="*/ 65 w 85"/>
                  <a:gd name="T13" fmla="*/ 7 h 12"/>
                  <a:gd name="T14" fmla="*/ 65 w 85"/>
                  <a:gd name="T15" fmla="*/ 7 h 12"/>
                  <a:gd name="T16" fmla="*/ 67 w 85"/>
                  <a:gd name="T17" fmla="*/ 7 h 12"/>
                  <a:gd name="T18" fmla="*/ 67 w 85"/>
                  <a:gd name="T19" fmla="*/ 6 h 12"/>
                  <a:gd name="T20" fmla="*/ 67 w 85"/>
                  <a:gd name="T21" fmla="*/ 6 h 12"/>
                  <a:gd name="T22" fmla="*/ 67 w 85"/>
                  <a:gd name="T23" fmla="*/ 4 h 12"/>
                  <a:gd name="T24" fmla="*/ 67 w 85"/>
                  <a:gd name="T25" fmla="*/ 4 h 12"/>
                  <a:gd name="T26" fmla="*/ 65 w 85"/>
                  <a:gd name="T27" fmla="*/ 0 h 12"/>
                  <a:gd name="T28" fmla="*/ 65 w 85"/>
                  <a:gd name="T29" fmla="*/ 0 h 12"/>
                  <a:gd name="T30" fmla="*/ 67 w 85"/>
                  <a:gd name="T31" fmla="*/ 7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5" h="12">
                    <a:moveTo>
                      <a:pt x="85" y="12"/>
                    </a:moveTo>
                    <a:lnTo>
                      <a:pt x="8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82" y="12"/>
                    </a:lnTo>
                    <a:lnTo>
                      <a:pt x="85" y="12"/>
                    </a:lnTo>
                    <a:lnTo>
                      <a:pt x="82" y="12"/>
                    </a:lnTo>
                    <a:lnTo>
                      <a:pt x="85" y="12"/>
                    </a:lnTo>
                    <a:lnTo>
                      <a:pt x="85" y="8"/>
                    </a:lnTo>
                    <a:lnTo>
                      <a:pt x="85" y="4"/>
                    </a:lnTo>
                    <a:lnTo>
                      <a:pt x="82" y="0"/>
                    </a:lnTo>
                    <a:lnTo>
                      <a:pt x="85" y="12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Freeform 70"/>
              <p:cNvSpPr>
                <a:spLocks/>
              </p:cNvSpPr>
              <p:nvPr/>
            </p:nvSpPr>
            <p:spPr bwMode="auto">
              <a:xfrm>
                <a:off x="3157" y="1146"/>
                <a:ext cx="181" cy="141"/>
              </a:xfrm>
              <a:custGeom>
                <a:avLst/>
                <a:gdLst>
                  <a:gd name="T0" fmla="*/ 143 w 190"/>
                  <a:gd name="T1" fmla="*/ 0 h 148"/>
                  <a:gd name="T2" fmla="*/ 140 w 190"/>
                  <a:gd name="T3" fmla="*/ 0 h 148"/>
                  <a:gd name="T4" fmla="*/ 0 w 190"/>
                  <a:gd name="T5" fmla="*/ 107 h 148"/>
                  <a:gd name="T6" fmla="*/ 7 w 190"/>
                  <a:gd name="T7" fmla="*/ 116 h 148"/>
                  <a:gd name="T8" fmla="*/ 146 w 190"/>
                  <a:gd name="T9" fmla="*/ 10 h 148"/>
                  <a:gd name="T10" fmla="*/ 143 w 190"/>
                  <a:gd name="T11" fmla="*/ 0 h 148"/>
                  <a:gd name="T12" fmla="*/ 146 w 190"/>
                  <a:gd name="T13" fmla="*/ 10 h 148"/>
                  <a:gd name="T14" fmla="*/ 149 w 190"/>
                  <a:gd name="T15" fmla="*/ 10 h 148"/>
                  <a:gd name="T16" fmla="*/ 149 w 190"/>
                  <a:gd name="T17" fmla="*/ 8 h 148"/>
                  <a:gd name="T18" fmla="*/ 149 w 190"/>
                  <a:gd name="T19" fmla="*/ 4 h 148"/>
                  <a:gd name="T20" fmla="*/ 149 w 190"/>
                  <a:gd name="T21" fmla="*/ 4 h 148"/>
                  <a:gd name="T22" fmla="*/ 146 w 190"/>
                  <a:gd name="T23" fmla="*/ 0 h 148"/>
                  <a:gd name="T24" fmla="*/ 146 w 190"/>
                  <a:gd name="T25" fmla="*/ 0 h 148"/>
                  <a:gd name="T26" fmla="*/ 143 w 190"/>
                  <a:gd name="T27" fmla="*/ 0 h 148"/>
                  <a:gd name="T28" fmla="*/ 140 w 190"/>
                  <a:gd name="T29" fmla="*/ 0 h 148"/>
                  <a:gd name="T30" fmla="*/ 143 w 190"/>
                  <a:gd name="T31" fmla="*/ 0 h 1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0" h="148">
                    <a:moveTo>
                      <a:pt x="182" y="0"/>
                    </a:moveTo>
                    <a:lnTo>
                      <a:pt x="178" y="0"/>
                    </a:lnTo>
                    <a:lnTo>
                      <a:pt x="0" y="136"/>
                    </a:lnTo>
                    <a:lnTo>
                      <a:pt x="7" y="148"/>
                    </a:lnTo>
                    <a:lnTo>
                      <a:pt x="186" y="12"/>
                    </a:lnTo>
                    <a:lnTo>
                      <a:pt x="182" y="0"/>
                    </a:lnTo>
                    <a:lnTo>
                      <a:pt x="186" y="12"/>
                    </a:lnTo>
                    <a:lnTo>
                      <a:pt x="190" y="12"/>
                    </a:lnTo>
                    <a:lnTo>
                      <a:pt x="190" y="8"/>
                    </a:lnTo>
                    <a:lnTo>
                      <a:pt x="190" y="4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78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71"/>
              <p:cNvSpPr>
                <a:spLocks/>
              </p:cNvSpPr>
              <p:nvPr/>
            </p:nvSpPr>
            <p:spPr bwMode="auto">
              <a:xfrm>
                <a:off x="3250" y="1146"/>
                <a:ext cx="81" cy="15"/>
              </a:xfrm>
              <a:custGeom>
                <a:avLst/>
                <a:gdLst>
                  <a:gd name="T0" fmla="*/ 4 w 85"/>
                  <a:gd name="T1" fmla="*/ 4 h 16"/>
                  <a:gd name="T2" fmla="*/ 7 w 85"/>
                  <a:gd name="T3" fmla="*/ 11 h 16"/>
                  <a:gd name="T4" fmla="*/ 67 w 85"/>
                  <a:gd name="T5" fmla="*/ 8 h 16"/>
                  <a:gd name="T6" fmla="*/ 67 w 85"/>
                  <a:gd name="T7" fmla="*/ 0 h 16"/>
                  <a:gd name="T8" fmla="*/ 4 w 85"/>
                  <a:gd name="T9" fmla="*/ 4 h 16"/>
                  <a:gd name="T10" fmla="*/ 4 w 85"/>
                  <a:gd name="T11" fmla="*/ 4 h 16"/>
                  <a:gd name="T12" fmla="*/ 4 w 85"/>
                  <a:gd name="T13" fmla="*/ 4 h 16"/>
                  <a:gd name="T14" fmla="*/ 4 w 85"/>
                  <a:gd name="T15" fmla="*/ 4 h 16"/>
                  <a:gd name="T16" fmla="*/ 0 w 85"/>
                  <a:gd name="T17" fmla="*/ 8 h 16"/>
                  <a:gd name="T18" fmla="*/ 0 w 85"/>
                  <a:gd name="T19" fmla="*/ 8 h 16"/>
                  <a:gd name="T20" fmla="*/ 0 w 85"/>
                  <a:gd name="T21" fmla="*/ 8 h 16"/>
                  <a:gd name="T22" fmla="*/ 0 w 85"/>
                  <a:gd name="T23" fmla="*/ 8 h 16"/>
                  <a:gd name="T24" fmla="*/ 0 w 85"/>
                  <a:gd name="T25" fmla="*/ 11 h 16"/>
                  <a:gd name="T26" fmla="*/ 4 w 85"/>
                  <a:gd name="T27" fmla="*/ 11 h 16"/>
                  <a:gd name="T28" fmla="*/ 7 w 85"/>
                  <a:gd name="T29" fmla="*/ 11 h 16"/>
                  <a:gd name="T30" fmla="*/ 4 w 85"/>
                  <a:gd name="T31" fmla="*/ 4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5" h="16">
                    <a:moveTo>
                      <a:pt x="4" y="4"/>
                    </a:moveTo>
                    <a:lnTo>
                      <a:pt x="7" y="16"/>
                    </a:lnTo>
                    <a:lnTo>
                      <a:pt x="85" y="12"/>
                    </a:lnTo>
                    <a:lnTo>
                      <a:pt x="85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72"/>
              <p:cNvSpPr>
                <a:spLocks/>
              </p:cNvSpPr>
              <p:nvPr/>
            </p:nvSpPr>
            <p:spPr bwMode="auto">
              <a:xfrm>
                <a:off x="3079" y="1150"/>
                <a:ext cx="177" cy="137"/>
              </a:xfrm>
              <a:custGeom>
                <a:avLst/>
                <a:gdLst>
                  <a:gd name="T0" fmla="*/ 4 w 186"/>
                  <a:gd name="T1" fmla="*/ 112 h 144"/>
                  <a:gd name="T2" fmla="*/ 8 w 186"/>
                  <a:gd name="T3" fmla="*/ 112 h 144"/>
                  <a:gd name="T4" fmla="*/ 145 w 186"/>
                  <a:gd name="T5" fmla="*/ 10 h 144"/>
                  <a:gd name="T6" fmla="*/ 143 w 186"/>
                  <a:gd name="T7" fmla="*/ 0 h 144"/>
                  <a:gd name="T8" fmla="*/ 0 w 186"/>
                  <a:gd name="T9" fmla="*/ 103 h 144"/>
                  <a:gd name="T10" fmla="*/ 4 w 186"/>
                  <a:gd name="T11" fmla="*/ 112 h 144"/>
                  <a:gd name="T12" fmla="*/ 0 w 186"/>
                  <a:gd name="T13" fmla="*/ 103 h 144"/>
                  <a:gd name="T14" fmla="*/ 0 w 186"/>
                  <a:gd name="T15" fmla="*/ 106 h 144"/>
                  <a:gd name="T16" fmla="*/ 0 w 186"/>
                  <a:gd name="T17" fmla="*/ 106 h 144"/>
                  <a:gd name="T18" fmla="*/ 0 w 186"/>
                  <a:gd name="T19" fmla="*/ 109 h 144"/>
                  <a:gd name="T20" fmla="*/ 0 w 186"/>
                  <a:gd name="T21" fmla="*/ 109 h 144"/>
                  <a:gd name="T22" fmla="*/ 0 w 186"/>
                  <a:gd name="T23" fmla="*/ 112 h 144"/>
                  <a:gd name="T24" fmla="*/ 4 w 186"/>
                  <a:gd name="T25" fmla="*/ 112 h 144"/>
                  <a:gd name="T26" fmla="*/ 8 w 186"/>
                  <a:gd name="T27" fmla="*/ 112 h 144"/>
                  <a:gd name="T28" fmla="*/ 8 w 186"/>
                  <a:gd name="T29" fmla="*/ 112 h 144"/>
                  <a:gd name="T30" fmla="*/ 4 w 186"/>
                  <a:gd name="T31" fmla="*/ 112 h 1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144">
                    <a:moveTo>
                      <a:pt x="4" y="144"/>
                    </a:moveTo>
                    <a:lnTo>
                      <a:pt x="8" y="144"/>
                    </a:lnTo>
                    <a:lnTo>
                      <a:pt x="186" y="12"/>
                    </a:lnTo>
                    <a:lnTo>
                      <a:pt x="183" y="0"/>
                    </a:lnTo>
                    <a:lnTo>
                      <a:pt x="0" y="132"/>
                    </a:lnTo>
                    <a:lnTo>
                      <a:pt x="4" y="144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0" y="140"/>
                    </a:lnTo>
                    <a:lnTo>
                      <a:pt x="0" y="144"/>
                    </a:lnTo>
                    <a:lnTo>
                      <a:pt x="4" y="144"/>
                    </a:lnTo>
                    <a:lnTo>
                      <a:pt x="8" y="144"/>
                    </a:lnTo>
                    <a:lnTo>
                      <a:pt x="4" y="144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Rectangle 73"/>
              <p:cNvSpPr>
                <a:spLocks noChangeArrowheads="1"/>
              </p:cNvSpPr>
              <p:nvPr/>
            </p:nvSpPr>
            <p:spPr bwMode="auto">
              <a:xfrm>
                <a:off x="3264" y="1649"/>
                <a:ext cx="410" cy="11"/>
              </a:xfrm>
              <a:prstGeom prst="rect">
                <a:avLst/>
              </a:pr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Rectangle 74"/>
              <p:cNvSpPr>
                <a:spLocks noChangeArrowheads="1"/>
              </p:cNvSpPr>
              <p:nvPr/>
            </p:nvSpPr>
            <p:spPr bwMode="auto">
              <a:xfrm>
                <a:off x="3187" y="1960"/>
                <a:ext cx="498" cy="11"/>
              </a:xfrm>
              <a:prstGeom prst="rect">
                <a:avLst/>
              </a:pr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" name="Freeform 75"/>
              <p:cNvSpPr>
                <a:spLocks/>
              </p:cNvSpPr>
              <p:nvPr/>
            </p:nvSpPr>
            <p:spPr bwMode="auto">
              <a:xfrm>
                <a:off x="3227" y="2112"/>
                <a:ext cx="63" cy="55"/>
              </a:xfrm>
              <a:custGeom>
                <a:avLst/>
                <a:gdLst>
                  <a:gd name="T0" fmla="*/ 0 w 66"/>
                  <a:gd name="T1" fmla="*/ 22 h 58"/>
                  <a:gd name="T2" fmla="*/ 52 w 66"/>
                  <a:gd name="T3" fmla="*/ 0 h 58"/>
                  <a:gd name="T4" fmla="*/ 52 w 66"/>
                  <a:gd name="T5" fmla="*/ 0 h 58"/>
                  <a:gd name="T6" fmla="*/ 52 w 66"/>
                  <a:gd name="T7" fmla="*/ 4 h 58"/>
                  <a:gd name="T8" fmla="*/ 52 w 66"/>
                  <a:gd name="T9" fmla="*/ 8 h 58"/>
                  <a:gd name="T10" fmla="*/ 49 w 66"/>
                  <a:gd name="T11" fmla="*/ 9 h 58"/>
                  <a:gd name="T12" fmla="*/ 49 w 66"/>
                  <a:gd name="T13" fmla="*/ 10 h 58"/>
                  <a:gd name="T14" fmla="*/ 49 w 66"/>
                  <a:gd name="T15" fmla="*/ 14 h 58"/>
                  <a:gd name="T16" fmla="*/ 49 w 66"/>
                  <a:gd name="T17" fmla="*/ 18 h 58"/>
                  <a:gd name="T18" fmla="*/ 49 w 66"/>
                  <a:gd name="T19" fmla="*/ 18 h 58"/>
                  <a:gd name="T20" fmla="*/ 49 w 66"/>
                  <a:gd name="T21" fmla="*/ 22 h 58"/>
                  <a:gd name="T22" fmla="*/ 49 w 66"/>
                  <a:gd name="T23" fmla="*/ 25 h 58"/>
                  <a:gd name="T24" fmla="*/ 49 w 66"/>
                  <a:gd name="T25" fmla="*/ 27 h 58"/>
                  <a:gd name="T26" fmla="*/ 49 w 66"/>
                  <a:gd name="T27" fmla="*/ 29 h 58"/>
                  <a:gd name="T28" fmla="*/ 49 w 66"/>
                  <a:gd name="T29" fmla="*/ 33 h 58"/>
                  <a:gd name="T30" fmla="*/ 49 w 66"/>
                  <a:gd name="T31" fmla="*/ 36 h 58"/>
                  <a:gd name="T32" fmla="*/ 52 w 66"/>
                  <a:gd name="T33" fmla="*/ 39 h 58"/>
                  <a:gd name="T34" fmla="*/ 52 w 66"/>
                  <a:gd name="T35" fmla="*/ 42 h 58"/>
                  <a:gd name="T36" fmla="*/ 52 w 66"/>
                  <a:gd name="T37" fmla="*/ 44 h 58"/>
                  <a:gd name="T38" fmla="*/ 0 w 66"/>
                  <a:gd name="T39" fmla="*/ 22 h 58"/>
                  <a:gd name="T40" fmla="*/ 0 w 66"/>
                  <a:gd name="T41" fmla="*/ 22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6" h="58">
                    <a:moveTo>
                      <a:pt x="0" y="27"/>
                    </a:moveTo>
                    <a:lnTo>
                      <a:pt x="66" y="0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2" y="12"/>
                    </a:lnTo>
                    <a:lnTo>
                      <a:pt x="62" y="15"/>
                    </a:lnTo>
                    <a:lnTo>
                      <a:pt x="62" y="19"/>
                    </a:lnTo>
                    <a:lnTo>
                      <a:pt x="62" y="23"/>
                    </a:lnTo>
                    <a:lnTo>
                      <a:pt x="62" y="27"/>
                    </a:lnTo>
                    <a:lnTo>
                      <a:pt x="62" y="31"/>
                    </a:lnTo>
                    <a:lnTo>
                      <a:pt x="62" y="35"/>
                    </a:lnTo>
                    <a:lnTo>
                      <a:pt x="62" y="39"/>
                    </a:lnTo>
                    <a:lnTo>
                      <a:pt x="62" y="43"/>
                    </a:lnTo>
                    <a:lnTo>
                      <a:pt x="62" y="46"/>
                    </a:lnTo>
                    <a:lnTo>
                      <a:pt x="66" y="50"/>
                    </a:lnTo>
                    <a:lnTo>
                      <a:pt x="66" y="54"/>
                    </a:lnTo>
                    <a:lnTo>
                      <a:pt x="66" y="58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Rectangle 76"/>
              <p:cNvSpPr>
                <a:spLocks noChangeArrowheads="1"/>
              </p:cNvSpPr>
              <p:nvPr/>
            </p:nvSpPr>
            <p:spPr bwMode="auto">
              <a:xfrm>
                <a:off x="3260" y="2134"/>
                <a:ext cx="141" cy="11"/>
              </a:xfrm>
              <a:prstGeom prst="rect">
                <a:avLst/>
              </a:pr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Rectangle 77"/>
              <p:cNvSpPr>
                <a:spLocks noChangeArrowheads="1"/>
              </p:cNvSpPr>
              <p:nvPr/>
            </p:nvSpPr>
            <p:spPr bwMode="auto">
              <a:xfrm>
                <a:off x="2778" y="2704"/>
                <a:ext cx="1023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800" dirty="0">
                    <a:solidFill>
                      <a:srgbClr val="25221E"/>
                    </a:solidFill>
                  </a:rPr>
                  <a:t>Épaisseur</a:t>
                </a:r>
                <a:r>
                  <a:rPr lang="fr-FR" sz="1300" dirty="0">
                    <a:solidFill>
                      <a:srgbClr val="25221E"/>
                    </a:solidFill>
                  </a:rPr>
                  <a:t> </a:t>
                </a:r>
                <a:r>
                  <a:rPr lang="fr-FR" sz="800" dirty="0">
                    <a:solidFill>
                      <a:srgbClr val="25221E"/>
                    </a:solidFill>
                  </a:rPr>
                  <a:t>du joint</a:t>
                </a:r>
                <a:endParaRPr lang="fr-FR" sz="800" dirty="0"/>
              </a:p>
            </p:txBody>
          </p:sp>
          <p:sp>
            <p:nvSpPr>
              <p:cNvPr id="162" name="Freeform 78"/>
              <p:cNvSpPr>
                <a:spLocks/>
              </p:cNvSpPr>
              <p:nvPr/>
            </p:nvSpPr>
            <p:spPr bwMode="auto">
              <a:xfrm>
                <a:off x="3157" y="1516"/>
                <a:ext cx="248" cy="141"/>
              </a:xfrm>
              <a:custGeom>
                <a:avLst/>
                <a:gdLst>
                  <a:gd name="T0" fmla="*/ 0 w 67"/>
                  <a:gd name="T1" fmla="*/ 25951 h 38"/>
                  <a:gd name="T2" fmla="*/ 33417 w 67"/>
                  <a:gd name="T3" fmla="*/ 0 h 38"/>
                  <a:gd name="T4" fmla="*/ 46557 w 67"/>
                  <a:gd name="T5" fmla="*/ 0 h 38"/>
                  <a:gd name="T6" fmla="*/ 13140 w 67"/>
                  <a:gd name="T7" fmla="*/ 26723 h 38"/>
                  <a:gd name="T8" fmla="*/ 0 w 67"/>
                  <a:gd name="T9" fmla="*/ 2595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38">
                    <a:moveTo>
                      <a:pt x="0" y="37"/>
                    </a:moveTo>
                    <a:lnTo>
                      <a:pt x="48" y="0"/>
                    </a:lnTo>
                    <a:lnTo>
                      <a:pt x="67" y="0"/>
                    </a:lnTo>
                    <a:lnTo>
                      <a:pt x="19" y="38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413A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Freeform 79"/>
              <p:cNvSpPr>
                <a:spLocks/>
              </p:cNvSpPr>
              <p:nvPr/>
            </p:nvSpPr>
            <p:spPr bwMode="auto">
              <a:xfrm>
                <a:off x="3153" y="1508"/>
                <a:ext cx="185" cy="149"/>
              </a:xfrm>
              <a:custGeom>
                <a:avLst/>
                <a:gdLst>
                  <a:gd name="T0" fmla="*/ 150 w 194"/>
                  <a:gd name="T1" fmla="*/ 0 h 156"/>
                  <a:gd name="T2" fmla="*/ 147 w 194"/>
                  <a:gd name="T3" fmla="*/ 4 h 156"/>
                  <a:gd name="T4" fmla="*/ 0 w 194"/>
                  <a:gd name="T5" fmla="*/ 117 h 156"/>
                  <a:gd name="T6" fmla="*/ 8 w 194"/>
                  <a:gd name="T7" fmla="*/ 124 h 156"/>
                  <a:gd name="T8" fmla="*/ 153 w 194"/>
                  <a:gd name="T9" fmla="*/ 11 h 156"/>
                  <a:gd name="T10" fmla="*/ 150 w 194"/>
                  <a:gd name="T11" fmla="*/ 0 h 156"/>
                  <a:gd name="T12" fmla="*/ 153 w 194"/>
                  <a:gd name="T13" fmla="*/ 11 h 156"/>
                  <a:gd name="T14" fmla="*/ 153 w 194"/>
                  <a:gd name="T15" fmla="*/ 11 h 156"/>
                  <a:gd name="T16" fmla="*/ 153 w 194"/>
                  <a:gd name="T17" fmla="*/ 8 h 156"/>
                  <a:gd name="T18" fmla="*/ 153 w 194"/>
                  <a:gd name="T19" fmla="*/ 8 h 156"/>
                  <a:gd name="T20" fmla="*/ 153 w 194"/>
                  <a:gd name="T21" fmla="*/ 4 h 156"/>
                  <a:gd name="T22" fmla="*/ 150 w 194"/>
                  <a:gd name="T23" fmla="*/ 4 h 156"/>
                  <a:gd name="T24" fmla="*/ 150 w 194"/>
                  <a:gd name="T25" fmla="*/ 0 h 156"/>
                  <a:gd name="T26" fmla="*/ 147 w 194"/>
                  <a:gd name="T27" fmla="*/ 0 h 156"/>
                  <a:gd name="T28" fmla="*/ 147 w 194"/>
                  <a:gd name="T29" fmla="*/ 4 h 156"/>
                  <a:gd name="T30" fmla="*/ 150 w 194"/>
                  <a:gd name="T31" fmla="*/ 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4" h="156">
                    <a:moveTo>
                      <a:pt x="190" y="0"/>
                    </a:moveTo>
                    <a:lnTo>
                      <a:pt x="186" y="4"/>
                    </a:lnTo>
                    <a:lnTo>
                      <a:pt x="0" y="148"/>
                    </a:lnTo>
                    <a:lnTo>
                      <a:pt x="8" y="156"/>
                    </a:lnTo>
                    <a:lnTo>
                      <a:pt x="194" y="12"/>
                    </a:lnTo>
                    <a:lnTo>
                      <a:pt x="190" y="0"/>
                    </a:lnTo>
                    <a:lnTo>
                      <a:pt x="194" y="12"/>
                    </a:lnTo>
                    <a:lnTo>
                      <a:pt x="194" y="8"/>
                    </a:lnTo>
                    <a:lnTo>
                      <a:pt x="194" y="4"/>
                    </a:lnTo>
                    <a:lnTo>
                      <a:pt x="190" y="4"/>
                    </a:lnTo>
                    <a:lnTo>
                      <a:pt x="190" y="0"/>
                    </a:lnTo>
                    <a:lnTo>
                      <a:pt x="186" y="0"/>
                    </a:lnTo>
                    <a:lnTo>
                      <a:pt x="186" y="4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Freeform 80"/>
              <p:cNvSpPr>
                <a:spLocks/>
              </p:cNvSpPr>
              <p:nvPr/>
            </p:nvSpPr>
            <p:spPr bwMode="auto">
              <a:xfrm>
                <a:off x="3334" y="1508"/>
                <a:ext cx="77" cy="15"/>
              </a:xfrm>
              <a:custGeom>
                <a:avLst/>
                <a:gdLst>
                  <a:gd name="T0" fmla="*/ 60 w 81"/>
                  <a:gd name="T1" fmla="*/ 8 h 16"/>
                  <a:gd name="T2" fmla="*/ 58 w 81"/>
                  <a:gd name="T3" fmla="*/ 4 h 16"/>
                  <a:gd name="T4" fmla="*/ 0 w 81"/>
                  <a:gd name="T5" fmla="*/ 0 h 16"/>
                  <a:gd name="T6" fmla="*/ 0 w 81"/>
                  <a:gd name="T7" fmla="*/ 11 h 16"/>
                  <a:gd name="T8" fmla="*/ 58 w 81"/>
                  <a:gd name="T9" fmla="*/ 11 h 16"/>
                  <a:gd name="T10" fmla="*/ 60 w 81"/>
                  <a:gd name="T11" fmla="*/ 8 h 16"/>
                  <a:gd name="T12" fmla="*/ 58 w 81"/>
                  <a:gd name="T13" fmla="*/ 11 h 16"/>
                  <a:gd name="T14" fmla="*/ 60 w 81"/>
                  <a:gd name="T15" fmla="*/ 11 h 16"/>
                  <a:gd name="T16" fmla="*/ 60 w 81"/>
                  <a:gd name="T17" fmla="*/ 8 h 16"/>
                  <a:gd name="T18" fmla="*/ 63 w 81"/>
                  <a:gd name="T19" fmla="*/ 8 h 16"/>
                  <a:gd name="T20" fmla="*/ 63 w 81"/>
                  <a:gd name="T21" fmla="*/ 8 h 16"/>
                  <a:gd name="T22" fmla="*/ 63 w 81"/>
                  <a:gd name="T23" fmla="*/ 8 h 16"/>
                  <a:gd name="T24" fmla="*/ 60 w 81"/>
                  <a:gd name="T25" fmla="*/ 4 h 16"/>
                  <a:gd name="T26" fmla="*/ 60 w 81"/>
                  <a:gd name="T27" fmla="*/ 4 h 16"/>
                  <a:gd name="T28" fmla="*/ 58 w 81"/>
                  <a:gd name="T29" fmla="*/ 4 h 16"/>
                  <a:gd name="T30" fmla="*/ 60 w 81"/>
                  <a:gd name="T31" fmla="*/ 8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1" h="16">
                    <a:moveTo>
                      <a:pt x="77" y="12"/>
                    </a:moveTo>
                    <a:lnTo>
                      <a:pt x="74" y="4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74" y="16"/>
                    </a:lnTo>
                    <a:lnTo>
                      <a:pt x="77" y="12"/>
                    </a:lnTo>
                    <a:lnTo>
                      <a:pt x="74" y="16"/>
                    </a:lnTo>
                    <a:lnTo>
                      <a:pt x="77" y="16"/>
                    </a:lnTo>
                    <a:lnTo>
                      <a:pt x="77" y="12"/>
                    </a:lnTo>
                    <a:lnTo>
                      <a:pt x="81" y="12"/>
                    </a:lnTo>
                    <a:lnTo>
                      <a:pt x="81" y="8"/>
                    </a:lnTo>
                    <a:lnTo>
                      <a:pt x="77" y="4"/>
                    </a:lnTo>
                    <a:lnTo>
                      <a:pt x="74" y="4"/>
                    </a:lnTo>
                    <a:lnTo>
                      <a:pt x="77" y="12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Freeform 81"/>
              <p:cNvSpPr>
                <a:spLocks/>
              </p:cNvSpPr>
              <p:nvPr/>
            </p:nvSpPr>
            <p:spPr bwMode="auto">
              <a:xfrm>
                <a:off x="3224" y="1512"/>
                <a:ext cx="184" cy="148"/>
              </a:xfrm>
              <a:custGeom>
                <a:avLst/>
                <a:gdLst>
                  <a:gd name="T0" fmla="*/ 3 w 193"/>
                  <a:gd name="T1" fmla="*/ 123 h 155"/>
                  <a:gd name="T2" fmla="*/ 7 w 193"/>
                  <a:gd name="T3" fmla="*/ 123 h 155"/>
                  <a:gd name="T4" fmla="*/ 152 w 193"/>
                  <a:gd name="T5" fmla="*/ 8 h 155"/>
                  <a:gd name="T6" fmla="*/ 146 w 193"/>
                  <a:gd name="T7" fmla="*/ 0 h 155"/>
                  <a:gd name="T8" fmla="*/ 0 w 193"/>
                  <a:gd name="T9" fmla="*/ 114 h 155"/>
                  <a:gd name="T10" fmla="*/ 3 w 193"/>
                  <a:gd name="T11" fmla="*/ 123 h 155"/>
                  <a:gd name="T12" fmla="*/ 0 w 193"/>
                  <a:gd name="T13" fmla="*/ 114 h 155"/>
                  <a:gd name="T14" fmla="*/ 0 w 193"/>
                  <a:gd name="T15" fmla="*/ 117 h 155"/>
                  <a:gd name="T16" fmla="*/ 0 w 193"/>
                  <a:gd name="T17" fmla="*/ 120 h 155"/>
                  <a:gd name="T18" fmla="*/ 0 w 193"/>
                  <a:gd name="T19" fmla="*/ 120 h 155"/>
                  <a:gd name="T20" fmla="*/ 0 w 193"/>
                  <a:gd name="T21" fmla="*/ 123 h 155"/>
                  <a:gd name="T22" fmla="*/ 3 w 193"/>
                  <a:gd name="T23" fmla="*/ 123 h 155"/>
                  <a:gd name="T24" fmla="*/ 3 w 193"/>
                  <a:gd name="T25" fmla="*/ 123 h 155"/>
                  <a:gd name="T26" fmla="*/ 7 w 193"/>
                  <a:gd name="T27" fmla="*/ 123 h 155"/>
                  <a:gd name="T28" fmla="*/ 7 w 193"/>
                  <a:gd name="T29" fmla="*/ 123 h 155"/>
                  <a:gd name="T30" fmla="*/ 3 w 193"/>
                  <a:gd name="T31" fmla="*/ 123 h 1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3" h="155">
                    <a:moveTo>
                      <a:pt x="3" y="155"/>
                    </a:moveTo>
                    <a:lnTo>
                      <a:pt x="7" y="155"/>
                    </a:lnTo>
                    <a:lnTo>
                      <a:pt x="193" y="8"/>
                    </a:lnTo>
                    <a:lnTo>
                      <a:pt x="186" y="0"/>
                    </a:lnTo>
                    <a:lnTo>
                      <a:pt x="0" y="144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0" y="155"/>
                    </a:lnTo>
                    <a:lnTo>
                      <a:pt x="3" y="155"/>
                    </a:lnTo>
                    <a:lnTo>
                      <a:pt x="7" y="155"/>
                    </a:lnTo>
                    <a:lnTo>
                      <a:pt x="3" y="155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Freeform 82"/>
              <p:cNvSpPr>
                <a:spLocks/>
              </p:cNvSpPr>
              <p:nvPr/>
            </p:nvSpPr>
            <p:spPr bwMode="auto">
              <a:xfrm>
                <a:off x="3153" y="1645"/>
                <a:ext cx="74" cy="15"/>
              </a:xfrm>
              <a:custGeom>
                <a:avLst/>
                <a:gdLst>
                  <a:gd name="T0" fmla="*/ 0 w 77"/>
                  <a:gd name="T1" fmla="*/ 4 h 15"/>
                  <a:gd name="T2" fmla="*/ 4 w 77"/>
                  <a:gd name="T3" fmla="*/ 15 h 15"/>
                  <a:gd name="T4" fmla="*/ 62 w 77"/>
                  <a:gd name="T5" fmla="*/ 15 h 15"/>
                  <a:gd name="T6" fmla="*/ 62 w 77"/>
                  <a:gd name="T7" fmla="*/ 4 h 15"/>
                  <a:gd name="T8" fmla="*/ 4 w 77"/>
                  <a:gd name="T9" fmla="*/ 0 h 15"/>
                  <a:gd name="T10" fmla="*/ 0 w 77"/>
                  <a:gd name="T11" fmla="*/ 4 h 15"/>
                  <a:gd name="T12" fmla="*/ 4 w 77"/>
                  <a:gd name="T13" fmla="*/ 0 h 15"/>
                  <a:gd name="T14" fmla="*/ 0 w 77"/>
                  <a:gd name="T15" fmla="*/ 0 h 15"/>
                  <a:gd name="T16" fmla="*/ 0 w 77"/>
                  <a:gd name="T17" fmla="*/ 4 h 15"/>
                  <a:gd name="T18" fmla="*/ 0 w 77"/>
                  <a:gd name="T19" fmla="*/ 4 h 15"/>
                  <a:gd name="T20" fmla="*/ 0 w 77"/>
                  <a:gd name="T21" fmla="*/ 8 h 15"/>
                  <a:gd name="T22" fmla="*/ 0 w 77"/>
                  <a:gd name="T23" fmla="*/ 8 h 15"/>
                  <a:gd name="T24" fmla="*/ 0 w 77"/>
                  <a:gd name="T25" fmla="*/ 12 h 15"/>
                  <a:gd name="T26" fmla="*/ 0 w 77"/>
                  <a:gd name="T27" fmla="*/ 12 h 15"/>
                  <a:gd name="T28" fmla="*/ 4 w 77"/>
                  <a:gd name="T29" fmla="*/ 15 h 15"/>
                  <a:gd name="T30" fmla="*/ 0 w 77"/>
                  <a:gd name="T31" fmla="*/ 4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7" h="15">
                    <a:moveTo>
                      <a:pt x="0" y="4"/>
                    </a:moveTo>
                    <a:lnTo>
                      <a:pt x="4" y="15"/>
                    </a:lnTo>
                    <a:lnTo>
                      <a:pt x="77" y="15"/>
                    </a:lnTo>
                    <a:lnTo>
                      <a:pt x="77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4" y="1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Rectangle 84"/>
              <p:cNvSpPr>
                <a:spLocks noChangeArrowheads="1"/>
              </p:cNvSpPr>
              <p:nvPr/>
            </p:nvSpPr>
            <p:spPr bwMode="auto">
              <a:xfrm>
                <a:off x="3153" y="1649"/>
                <a:ext cx="85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" name="Freeform 137"/>
              <p:cNvSpPr>
                <a:spLocks/>
              </p:cNvSpPr>
              <p:nvPr/>
            </p:nvSpPr>
            <p:spPr bwMode="auto">
              <a:xfrm>
                <a:off x="3581" y="2193"/>
                <a:ext cx="144" cy="7"/>
              </a:xfrm>
              <a:custGeom>
                <a:avLst/>
                <a:gdLst>
                  <a:gd name="T0" fmla="*/ 119 w 151"/>
                  <a:gd name="T1" fmla="*/ 4 h 8"/>
                  <a:gd name="T2" fmla="*/ 119 w 151"/>
                  <a:gd name="T3" fmla="*/ 0 h 8"/>
                  <a:gd name="T4" fmla="*/ 0 w 151"/>
                  <a:gd name="T5" fmla="*/ 0 h 8"/>
                  <a:gd name="T6" fmla="*/ 0 w 151"/>
                  <a:gd name="T7" fmla="*/ 4 h 8"/>
                  <a:gd name="T8" fmla="*/ 119 w 151"/>
                  <a:gd name="T9" fmla="*/ 4 h 8"/>
                  <a:gd name="T10" fmla="*/ 119 w 151"/>
                  <a:gd name="T11" fmla="*/ 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1" h="8">
                    <a:moveTo>
                      <a:pt x="151" y="4"/>
                    </a:moveTo>
                    <a:lnTo>
                      <a:pt x="15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51" y="8"/>
                    </a:lnTo>
                    <a:lnTo>
                      <a:pt x="151" y="4"/>
                    </a:lnTo>
                    <a:close/>
                  </a:path>
                </a:pathLst>
              </a:custGeom>
              <a:solidFill>
                <a:srgbClr val="252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5" name="ZoneTexte 1"/>
            <p:cNvSpPr txBox="1">
              <a:spLocks noChangeArrowheads="1"/>
            </p:cNvSpPr>
            <p:nvPr/>
          </p:nvSpPr>
          <p:spPr bwMode="auto">
            <a:xfrm>
              <a:off x="5982350" y="2720851"/>
              <a:ext cx="1463192" cy="124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800" dirty="0">
                  <a:latin typeface="+mn-lt"/>
                </a:rPr>
                <a:t>Largeur du joint : </a:t>
              </a:r>
              <a:r>
                <a:rPr lang="fr-FR" sz="800" dirty="0">
                  <a:solidFill>
                    <a:srgbClr val="FF0000"/>
                  </a:solidFill>
                  <a:latin typeface="+mn-lt"/>
                </a:rPr>
                <a:t>10 à 15 mm</a:t>
              </a:r>
            </a:p>
          </p:txBody>
        </p:sp>
      </p:grpSp>
      <p:grpSp>
        <p:nvGrpSpPr>
          <p:cNvPr id="169" name="Group 154"/>
          <p:cNvGrpSpPr>
            <a:grpSpLocks/>
          </p:cNvGrpSpPr>
          <p:nvPr/>
        </p:nvGrpSpPr>
        <p:grpSpPr bwMode="auto">
          <a:xfrm>
            <a:off x="579376" y="5934754"/>
            <a:ext cx="1254860" cy="576180"/>
            <a:chOff x="3037" y="2045"/>
            <a:chExt cx="2909" cy="1879"/>
          </a:xfrm>
        </p:grpSpPr>
        <p:grpSp>
          <p:nvGrpSpPr>
            <p:cNvPr id="170" name="Group 148"/>
            <p:cNvGrpSpPr>
              <a:grpSpLocks/>
            </p:cNvGrpSpPr>
            <p:nvPr/>
          </p:nvGrpSpPr>
          <p:grpSpPr bwMode="auto">
            <a:xfrm>
              <a:off x="3037" y="2045"/>
              <a:ext cx="2909" cy="1879"/>
              <a:chOff x="3037" y="2045"/>
              <a:chExt cx="2909" cy="1879"/>
            </a:xfrm>
          </p:grpSpPr>
          <p:sp>
            <p:nvSpPr>
              <p:cNvPr id="172" name="AutoShape 140"/>
              <p:cNvSpPr>
                <a:spLocks noChangeArrowheads="1"/>
              </p:cNvSpPr>
              <p:nvPr/>
            </p:nvSpPr>
            <p:spPr bwMode="auto">
              <a:xfrm>
                <a:off x="3828" y="2868"/>
                <a:ext cx="288" cy="336"/>
              </a:xfrm>
              <a:prstGeom prst="triangle">
                <a:avLst>
                  <a:gd name="adj" fmla="val 50000"/>
                </a:avLst>
              </a:prstGeom>
              <a:solidFill>
                <a:srgbClr val="4D4D4D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4" dir="b"/>
              </a:scene3d>
              <a:sp3d extrusionH="887400" prstMaterial="legacyPlastic">
                <a:bevelT w="13500" h="13500" prst="angle"/>
                <a:bevelB w="13500" h="13500" prst="angle"/>
                <a:extrusionClr>
                  <a:srgbClr val="4D4D4D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ctr"/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Rectangle 141"/>
              <p:cNvSpPr>
                <a:spLocks noChangeArrowheads="1"/>
              </p:cNvSpPr>
              <p:nvPr/>
            </p:nvSpPr>
            <p:spPr bwMode="auto">
              <a:xfrm>
                <a:off x="4878" y="3060"/>
                <a:ext cx="432" cy="150"/>
              </a:xfrm>
              <a:prstGeom prst="rect">
                <a:avLst/>
              </a:prstGeom>
              <a:solidFill>
                <a:srgbClr val="4D4D4D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4" dir="b"/>
              </a:scene3d>
              <a:sp3d extrusionH="887400" prstMaterial="legacyPlastic">
                <a:bevelT w="13500" h="13500" prst="angle"/>
                <a:bevelB w="13500" h="13500" prst="angle"/>
                <a:extrusionClr>
                  <a:srgbClr val="4D4D4D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174" name="Line 142"/>
              <p:cNvSpPr>
                <a:spLocks noChangeShapeType="1"/>
              </p:cNvSpPr>
              <p:nvPr/>
            </p:nvSpPr>
            <p:spPr bwMode="auto">
              <a:xfrm>
                <a:off x="3795" y="28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Text Box 144"/>
              <p:cNvSpPr txBox="1">
                <a:spLocks noChangeArrowheads="1"/>
              </p:cNvSpPr>
              <p:nvPr/>
            </p:nvSpPr>
            <p:spPr bwMode="auto">
              <a:xfrm>
                <a:off x="3037" y="3135"/>
                <a:ext cx="1808" cy="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800" dirty="0"/>
                  <a:t>Épaisseur x 2</a:t>
                </a:r>
              </a:p>
            </p:txBody>
          </p:sp>
          <p:sp>
            <p:nvSpPr>
              <p:cNvPr id="176" name="Line 145"/>
              <p:cNvSpPr>
                <a:spLocks noChangeShapeType="1"/>
              </p:cNvSpPr>
              <p:nvPr/>
            </p:nvSpPr>
            <p:spPr bwMode="auto">
              <a:xfrm>
                <a:off x="4845" y="3063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Text Box 146"/>
              <p:cNvSpPr txBox="1">
                <a:spLocks noChangeArrowheads="1"/>
              </p:cNvSpPr>
              <p:nvPr/>
            </p:nvSpPr>
            <p:spPr bwMode="auto">
              <a:xfrm>
                <a:off x="4440" y="3126"/>
                <a:ext cx="1506" cy="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800" dirty="0"/>
                  <a:t>Épaisseur</a:t>
                </a:r>
              </a:p>
            </p:txBody>
          </p:sp>
          <p:sp>
            <p:nvSpPr>
              <p:cNvPr id="178" name="Rectangle 147"/>
              <p:cNvSpPr>
                <a:spLocks noChangeArrowheads="1"/>
              </p:cNvSpPr>
              <p:nvPr/>
            </p:nvSpPr>
            <p:spPr bwMode="auto">
              <a:xfrm>
                <a:off x="3462" y="2045"/>
                <a:ext cx="2484" cy="18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171" name="Picture 149" descr="image03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2400"/>
              <a:ext cx="633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3" y="3416401"/>
            <a:ext cx="2477508" cy="214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98" y="1264996"/>
            <a:ext cx="5213273" cy="322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13" y="2344272"/>
            <a:ext cx="789070" cy="86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48" y="2330017"/>
            <a:ext cx="178722" cy="55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84" y="1592422"/>
            <a:ext cx="737566" cy="311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85" y="2087940"/>
            <a:ext cx="40386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654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87</Words>
  <Application>Microsoft Office PowerPoint</Application>
  <PresentationFormat>Affichage à l'écran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Sika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PITRE</dc:creator>
  <cp:lastModifiedBy>Yannick</cp:lastModifiedBy>
  <cp:revision>17</cp:revision>
  <cp:lastPrinted>2015-06-23T08:42:33Z</cp:lastPrinted>
  <dcterms:created xsi:type="dcterms:W3CDTF">2015-03-27T15:26:33Z</dcterms:created>
  <dcterms:modified xsi:type="dcterms:W3CDTF">2020-11-15T10:27:43Z</dcterms:modified>
</cp:coreProperties>
</file>